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6" r:id="rId3"/>
    <p:sldId id="277" r:id="rId4"/>
    <p:sldId id="261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62" r:id="rId14"/>
    <p:sldId id="271" r:id="rId15"/>
    <p:sldId id="283" r:id="rId16"/>
    <p:sldId id="280" r:id="rId17"/>
    <p:sldId id="282" r:id="rId18"/>
    <p:sldId id="285" r:id="rId19"/>
    <p:sldId id="260" r:id="rId20"/>
    <p:sldId id="272" r:id="rId21"/>
    <p:sldId id="273" r:id="rId22"/>
    <p:sldId id="274" r:id="rId23"/>
    <p:sldId id="275" r:id="rId24"/>
    <p:sldId id="284" r:id="rId25"/>
    <p:sldId id="289" r:id="rId26"/>
    <p:sldId id="290" r:id="rId27"/>
    <p:sldId id="291" r:id="rId2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34956-B765-45E5-B0D7-5922CC267459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160DF-AC9D-4339-90AF-3C02924F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23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160DF-AC9D-4339-90AF-3C02924F495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1A0-A9CE-4E97-A04B-F1BC30081C62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399-C0E5-4A8F-873F-8D95E5D94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1A0-A9CE-4E97-A04B-F1BC30081C62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399-C0E5-4A8F-873F-8D95E5D94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1A0-A9CE-4E97-A04B-F1BC30081C62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399-C0E5-4A8F-873F-8D95E5D94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1A0-A9CE-4E97-A04B-F1BC30081C62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399-C0E5-4A8F-873F-8D95E5D94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1A0-A9CE-4E97-A04B-F1BC30081C62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399-C0E5-4A8F-873F-8D95E5D94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1A0-A9CE-4E97-A04B-F1BC30081C62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399-C0E5-4A8F-873F-8D95E5D94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1A0-A9CE-4E97-A04B-F1BC30081C62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399-C0E5-4A8F-873F-8D95E5D94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1A0-A9CE-4E97-A04B-F1BC30081C62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399-C0E5-4A8F-873F-8D95E5D94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1A0-A9CE-4E97-A04B-F1BC30081C62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399-C0E5-4A8F-873F-8D95E5D94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1A0-A9CE-4E97-A04B-F1BC30081C62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399-C0E5-4A8F-873F-8D95E5D94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1A0-A9CE-4E97-A04B-F1BC30081C62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399-C0E5-4A8F-873F-8D95E5D94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661A0-A9CE-4E97-A04B-F1BC30081C62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D3399-C0E5-4A8F-873F-8D95E5D94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923603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образовательной программы основного общего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 МБОУ ГСШ 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на 2015-2020 гг.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ООП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ООО (разработка инструментария использования инновационных технологий воспитания и развития)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340768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 подразделе 2.3 Содержательного раздела ООП ООО  представлена программа воспитания и социализации обучающихся, их духовно-нравственного развития.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Прослеживается опора на следующие технологии: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проектные;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сследовательские;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доровьеформирующие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ндивидуально – дифференцированного воспитания;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рефлексирующего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образования;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ИК -  технологии;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ехнологии сотрудничества.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murochy.ucoz.ru/fgos.jpg"/>
          <p:cNvPicPr>
            <a:picLocks noChangeAspect="1" noChangeArrowheads="1"/>
          </p:cNvPicPr>
          <p:nvPr/>
        </p:nvPicPr>
        <p:blipFill>
          <a:blip r:embed="rId3" cstate="print"/>
          <a:srcRect l="23639" t="-2309" r="21526" b="-198"/>
          <a:stretch>
            <a:fillRect/>
          </a:stretch>
        </p:blipFill>
        <p:spPr bwMode="auto">
          <a:xfrm>
            <a:off x="5364088" y="3861048"/>
            <a:ext cx="3250486" cy="2773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88204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Формы организации воспитательной работы и социализации обучающихся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подготовка и защита социальных проектов;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в творческих объединениях, благотворительных акциях, волонтёрском движении;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нелинейных уроков на базе библиотеки, музея;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анятие кружков и объединений духовно-нравственного, физкультурно-спортивного и оздоровительного, социального, общекультурного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общеинтеллектуального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направлений развития личности («Основы православной культуры»,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Экоград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«Стремление», «Вдохновение», «Театральные подмостки», «ЮИД» и др.);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«Ярмарки профессий», участие в днях открытых дверей, организация экскурсий на предприятия,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СУЗы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ВУЗы.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4" descr="C:\Users\учитель\Desktop\для сайта\Безопасное Колесо\P10301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509120"/>
            <a:ext cx="3715291" cy="2088232"/>
          </a:xfrm>
          <a:prstGeom prst="rect">
            <a:avLst/>
          </a:prstGeom>
          <a:noFill/>
        </p:spPr>
      </p:pic>
      <p:pic>
        <p:nvPicPr>
          <p:cNvPr id="25605" name="Picture 5" descr="C:\Users\учитель\Desktop\для сайта\Безопасное Колесо\P1030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509120"/>
            <a:ext cx="3715291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980728"/>
            <a:ext cx="61926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ученического самоуправления через деятельность детской организации «ШАГ» (Школа активного гражданина)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88640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Формы организации воспитательной работы и социализации обучающихся</a:t>
            </a:r>
          </a:p>
        </p:txBody>
      </p:sp>
      <p:pic>
        <p:nvPicPr>
          <p:cNvPr id="29699" name="Picture 3" descr="C:\Users\учитель\Desktop\Безымянный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7127155" cy="4680520"/>
          </a:xfrm>
          <a:prstGeom prst="rect">
            <a:avLst/>
          </a:prstGeom>
          <a:noFill/>
        </p:spPr>
      </p:pic>
      <p:pic>
        <p:nvPicPr>
          <p:cNvPr id="4" name="Picture 3" descr="C:\Users\учитель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2696"/>
            <a:ext cx="1952625" cy="169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88640"/>
            <a:ext cx="4634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Условия реализации ООП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ООО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764704"/>
            <a:ext cx="8748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организационном разделе программы представлен подраздел «Система условий реализации ООП ООО ».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нём описаны: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1916832"/>
            <a:ext cx="88924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113463" algn="r"/>
              </a:tabLs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Кадровые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условия реализации основной образовательной программы основного общего образования включает.	</a:t>
            </a:r>
            <a:endParaRPr kumimoji="0" lang="ru-RU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113463" algn="r"/>
              </a:tabLst>
            </a:pPr>
            <a:r>
              <a:rPr kumimoji="0" lang="ru-RU" altLang="ja-JP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altLang="ja-JP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Психолого-педагогические</a:t>
            </a:r>
            <a:r>
              <a:rPr kumimoji="0" lang="ru-RU" altLang="ja-JP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условия реализации основной образовательной программы основного общего образования.	</a:t>
            </a:r>
            <a:endParaRPr kumimoji="0" lang="ru-RU" altLang="ja-JP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113463" algn="r"/>
              </a:tabLst>
            </a:pPr>
            <a:r>
              <a:rPr kumimoji="0" lang="ru-RU" altLang="ja-JP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altLang="ja-JP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altLang="ja-JP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Финансово-экономические</a:t>
            </a:r>
            <a:r>
              <a:rPr kumimoji="0" lang="ru-RU" altLang="ja-JP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условия реализации образовательной  программы основного общего образования.	</a:t>
            </a:r>
            <a:endParaRPr kumimoji="0" lang="ru-RU" altLang="ja-JP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113463" algn="r"/>
              </a:tabLst>
            </a:pPr>
            <a:r>
              <a:rPr kumimoji="0" lang="ru-RU" altLang="ja-JP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Материально-технические</a:t>
            </a:r>
            <a:r>
              <a:rPr kumimoji="0" lang="ru-RU" altLang="ja-JP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условия реализации основной образовательной программы.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113463" algn="r"/>
              </a:tabLst>
            </a:pPr>
            <a:r>
              <a:rPr kumimoji="0" lang="ru-RU" altLang="ja-JP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altLang="ja-JP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Информационно-методические</a:t>
            </a:r>
            <a:r>
              <a:rPr kumimoji="0" lang="ru-RU" altLang="ja-JP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условия реализации основной образовательной программы основного общего образования.</a:t>
            </a:r>
            <a:r>
              <a:rPr kumimoji="0" lang="ru-RU" altLang="ja-JP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altLang="ja-JP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ja-JP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260648"/>
            <a:ext cx="4634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Условия реализации ООП ООО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24745"/>
            <a:ext cx="871296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программе представлены: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орожная карта (сетевой график) формирования необходимой системы реализации ФГОС в МБОУ ГСШ №1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 координационного совета (рабочей группы) по вопросам разработки ООП ООО и реализации ФГОС общего образования в целом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 аттестации педагогических и руководящих работников по вопросам реализации ФГОС основного и среднего общего образования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Программы предметов части учебного плана, формируемой участниками образовательных отношений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Примерные критерии оценки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результатов обучения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кадровых условий реализации основной образовательной программы основного общего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Модель организации методической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98488277"/>
              </p:ext>
            </p:extLst>
          </p:nvPr>
        </p:nvGraphicFramePr>
        <p:xfrm>
          <a:off x="162000" y="548640"/>
          <a:ext cx="8964488" cy="640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058"/>
                <a:gridCol w="999058"/>
                <a:gridCol w="999058"/>
                <a:gridCol w="999058"/>
                <a:gridCol w="973108"/>
                <a:gridCol w="973108"/>
                <a:gridCol w="1511020"/>
                <a:gridCol w="1511020"/>
              </a:tblGrid>
              <a:tr h="1905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Предмет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Количество классов (5 и 6)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Количество часов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Количество учителей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                                                           Из них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Первая категория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Высшая категория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СЗД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 имеют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35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Русский  язык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 (молодые специалисты)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35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Литература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36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 (молодые специалисты)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17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Математика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532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История и обществознание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17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Биология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17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География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35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Английский язык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17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Музыка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17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ИЗО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17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Технология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35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Физическая культура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17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ОБЖ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532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Основы православной культуры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2,5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35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Введение в информатику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35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Компьютер и информация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532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Введение в обществознание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  <a:tr h="887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Основы проектно-исследовательской деятельности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2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31" marR="44631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223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22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кадровых условий реализации основной образовательной программы основного общего образования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22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Характеристика педагогических кадров, реализующих ООП ООО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8037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71296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Модель организации методической работы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Методический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совет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направлял деятельность таких организационных  частей единой методической системы, как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методические объединения педагогов: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восемь предметных и два – классных руководителей; председатели МО входят в состав методического совета;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проблемные группы учителей начальных классов, физической культуры, педагогов социально - психологической службы по вопросам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реализации новых образовательных стандартов (руководители - Черкасова Е.С., Прусакова Н.В., Гордиенко С.Г.,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Асатрян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Л.А, Донскова М.М., Чернова О.В., Миронова С.В.,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Ягофарова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О.Ю.);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сменные творческие и инициативные группы по подготовке и проведению методических мероприятий;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экспериментальная группа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внедрению в образовательный процесс инновационных технологий (руководитель – Авдонина Г.В.);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«Лаборатория острых проблем современного урока»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(сменный состав);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Школа молодого учителя «Диалог»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(руководитель - Егорова Р.Г.);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НОУУ «Эврика»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(руководитель - Денисова Т.В.);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социально-психологическая служба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(руководитель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Сухорученко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Е.А.);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библиотечная служба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(руководитель – Сутулова Е.И.);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83263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71296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Модель организации методической работы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координационный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совет по реализации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подготовки и профильного обучения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(председатель – Секач С.Н.);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координационный совет по вопросам реализации федеральных государственных стандартов общего образования в МБОУ ГСШ №1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(председатель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Чурсина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Е.Е.);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координационный совет  по вопросам подготовки  к переходу на новый профессиональный стандарт «Педагог»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(председатель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Петрушов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Е.В.);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проблемная группа учителей начальных классов, созданная в рамках деятельности муниципального информационно - консультационного центра «Перспективная начальная школа» (МТКЦ ПНШ)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(Руководители – Иванова М.М.,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Колпакова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Н.Ю.)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Формы и приёмы  работы  по самообразованию по транслированию инновационного опыта в  целях повышения компетентности педагогов по реализации ФГОС, по формированию у обучающихся УУД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мастер-класс;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творческий отчёт;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проведение открытых уроков;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выступление на  постоянно действующем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семинаре,конференциях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выпуск методического бюллетеня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5634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20971440"/>
              </p:ext>
            </p:extLst>
          </p:nvPr>
        </p:nvGraphicFramePr>
        <p:xfrm>
          <a:off x="107504" y="1052736"/>
          <a:ext cx="8784976" cy="5860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841"/>
                <a:gridCol w="1178914"/>
                <a:gridCol w="884025"/>
                <a:gridCol w="1813469"/>
                <a:gridCol w="1722633"/>
                <a:gridCol w="2724094"/>
              </a:tblGrid>
              <a:tr h="448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Класс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Предмет, по которому ученики будут готовить проекты и учебные исследования и их защиту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Форма  организации защиты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Количество работ в год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</a:tr>
              <a:tr h="390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Проекты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Учебно-исследовательские работы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Проекты,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Учебно-исследовательские работы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</a:tr>
              <a:tr h="903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5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История, физическая культура, география, биология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На уроке; выступление на </a:t>
                      </a:r>
                      <a:r>
                        <a:rPr lang="ru-RU" sz="700" dirty="0" err="1">
                          <a:effectLst/>
                        </a:rPr>
                        <a:t>межклассной</a:t>
                      </a:r>
                      <a:r>
                        <a:rPr lang="ru-RU" sz="700" dirty="0">
                          <a:effectLst/>
                        </a:rPr>
                        <a:t> конференции (  1 раз в четверть), общешкольной конференции ( в конце учебного года) – презентация продукта; участие в районном конкурсе учебных и социальных проектов ;участие в региональном конкурсе или фестивале на базе лицеев № 8, №7 и др. ОУ города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Проектов-  3 - 4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</a:tr>
              <a:tr h="101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6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Математика, русский язык, английский язык, технология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Оставшиеся предметы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(история, обществознание, биология, география, физическая культура)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Выступление на </a:t>
                      </a:r>
                      <a:r>
                        <a:rPr lang="ru-RU" sz="700" dirty="0" err="1">
                          <a:effectLst/>
                        </a:rPr>
                        <a:t>межклассной</a:t>
                      </a:r>
                      <a:r>
                        <a:rPr lang="ru-RU" sz="700" dirty="0">
                          <a:effectLst/>
                        </a:rPr>
                        <a:t> конференции (  1 раз в четверть), общешкольной конференции (в конце учебного года) -  презентация продукта; участие в районном конкурсе учебных и социальных проектов и учебно-исследовательских работ; участие в региональном конкурсе или фестивале на базе лицеев № 8, №7 и др. ОУ города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Выступление на общешкольной конференции с докладами, районный и областной конкурсы учебно- исследовательских работ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Проектов-3-4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Учебных исследований - 1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</a:tr>
              <a:tr h="101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7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Физика, информатика и ИКТ, музыка, ИЗО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Оставшиеся предметы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Выступление на </a:t>
                      </a:r>
                      <a:r>
                        <a:rPr lang="ru-RU" sz="700" dirty="0" err="1">
                          <a:effectLst/>
                        </a:rPr>
                        <a:t>межклассной</a:t>
                      </a:r>
                      <a:r>
                        <a:rPr lang="ru-RU" sz="700" dirty="0">
                          <a:effectLst/>
                        </a:rPr>
                        <a:t> конференции (  1 раз в четверть), общешкольной конференции (в конце учебного года) -  презентация продукта; участие в районном конкурсе учебных и социальных проектов и учебно-исследовательских работ; участие в региональном конкурсе или фестивале на базе лицеев № 8, №7 и др. ОУ города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Выступление на общешкольной конференции с докладами, районный и областной конкурсы учебно- исследовательских работ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Проектов-3-4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Учебных исследований - 1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</a:tr>
              <a:tr h="101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8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Химия, математика (алгебра, геометрия), русский язык, литература, ОБЖ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Оставшиеся предметы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Выступление на </a:t>
                      </a:r>
                      <a:r>
                        <a:rPr lang="ru-RU" sz="700" dirty="0" err="1">
                          <a:effectLst/>
                        </a:rPr>
                        <a:t>межклассной</a:t>
                      </a:r>
                      <a:r>
                        <a:rPr lang="ru-RU" sz="700" dirty="0">
                          <a:effectLst/>
                        </a:rPr>
                        <a:t> конференции (  1 раз в четверть), общешкольной конференции (в конце учебного года) -  презентация продукта; участие в районном конкурсе учебных и социальных проектов и учебно-исследовательских работ; участие в региональном конкурсе или фестивале на базе лицеев № 8, №7 и др. ОУ города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Выступление на общешкольной конференции с докладами, районный и областной конкурсы учебно- исследовательских работ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Проектов-3-4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Учебных исследований - 1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</a:tr>
              <a:tr h="101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9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История, обществознание, физическая культура, английский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Оставшиеся предметы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Выступление на </a:t>
                      </a:r>
                      <a:r>
                        <a:rPr lang="ru-RU" sz="700" dirty="0" err="1">
                          <a:effectLst/>
                        </a:rPr>
                        <a:t>межклассной</a:t>
                      </a:r>
                      <a:r>
                        <a:rPr lang="ru-RU" sz="700" dirty="0">
                          <a:effectLst/>
                        </a:rPr>
                        <a:t> конференции (  1 раз в четверть), общешкольной конференции (в конце учебного года) -  презентация продукта; участие в районном конкурсе учебных и социальных проектов и учебно-исследовательских работ; участие в региональном конкурсе или фестивале на базе лицеев № 8, №7 и др. ОУ города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Выступление на общешкольной конференции с докладами, районный и областной конкурсы учебно- исследовательских работ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Проектов-3-4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Учебных исследований - 1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22145" y="0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организации проектной и учебно-исследовательской деятельности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обучающихся  МБОУ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ГСШ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условиях реализации ФГОС в основной школе на 2015-2020 годы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6690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260648"/>
          <a:ext cx="9144000" cy="6742482"/>
        </p:xfrm>
        <a:graphic>
          <a:graphicData uri="http://schemas.openxmlformats.org/drawingml/2006/table">
            <a:tbl>
              <a:tblPr/>
              <a:tblGrid>
                <a:gridCol w="6372200"/>
                <a:gridCol w="432048"/>
                <a:gridCol w="2126989"/>
                <a:gridCol w="212763"/>
              </a:tblGrid>
              <a:tr h="31852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Наименование мероприятия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latin typeface="Times New Roman"/>
                          <a:ea typeface="Calibri"/>
                        </a:rPr>
                        <a:t>ССроки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Ответственные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58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smtClean="0">
                          <a:latin typeface="Times New Roman"/>
                          <a:ea typeface="Calibri"/>
                        </a:rPr>
                        <a:t>Создание координационного совета по вопросам введения и  реализации  федеральных государственных образовательных  стандартов общего образования, внесение изменений в его состав                                                        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Администрация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68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smtClean="0">
                          <a:latin typeface="Times New Roman"/>
                          <a:ea typeface="Calibri"/>
                        </a:rPr>
                        <a:t>Разработка плана - графика мероприятий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smtClean="0">
                          <a:latin typeface="Times New Roman"/>
                          <a:ea typeface="Calibri"/>
                        </a:rPr>
                        <a:t>по обеспечению  введения и реализации федеральных государственных образовательных  стандартов общего образования                                                        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Координационный совет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521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smtClean="0">
                          <a:latin typeface="Times New Roman"/>
                          <a:ea typeface="Calibri"/>
                        </a:rPr>
                        <a:t>Разработка плана поэтапного материально-технического обеспечение учебного процесса, оборудования учебных помещений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Администрация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09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Обеспечение учебниками и учебными пособиями в соответствии с ФГОС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МО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0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smtClean="0">
                          <a:latin typeface="Times New Roman"/>
                          <a:ea typeface="Calibri"/>
                        </a:rPr>
                        <a:t>Обеспечение соответствия нормативной базы школы требованиям ФГОС (цели образовательного процесса, режим занятий, материально-техническое обеспечение и т.д.)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Администрация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521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smtClean="0">
                          <a:latin typeface="Times New Roman"/>
                          <a:ea typeface="Calibri"/>
                        </a:rPr>
                        <a:t>Составление и утверждение учебного плана в начальных классах, в 5-ых классах основной школы,  плана и расписания внеурочной и проектной деятельности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Администрация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62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Разработка  и утверждение образовательных программ по предметам в основной школе на основе примерных программ, внесённых в реестр ФГОС, и основной образовательной программы основного общего образования. Внесение корректировок в основную образовательную программу начального общего образования.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МО учителей-предметников, руководители МО, координационный совет, администрация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0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smtClean="0">
                          <a:latin typeface="Times New Roman"/>
                          <a:ea typeface="Calibri"/>
                        </a:rPr>
                        <a:t>Подбор педагогических кадров для работы в 5 классах с учётом профессионального уровня, повышения квалификации по вопросам внедрения ФГОС основного образования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Администрация, координационный совет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781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Организация курсовой подготовки, проведения заседаний предметных МО, педагогического совета, семинаров, конференций по актуальным вопросам  реализации ФГОС общего образования, профессионального стандарта «Педагог», проведения консультаций 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Администрация, координационный совет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0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smtClean="0">
                          <a:latin typeface="Times New Roman"/>
                          <a:ea typeface="Calibri"/>
                        </a:rPr>
                        <a:t>Разработка моделей взаимодействия школы и  организаций дополнительного образования детей, обеспечивающего организацию внеурочной деятельности и учёт внеучебных достижений обучающихся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Координационный совет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0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smtClean="0">
                          <a:latin typeface="Times New Roman"/>
                          <a:ea typeface="Calibri"/>
                        </a:rPr>
                        <a:t>Приведение в соответствие      с требованиями ФГОС общего образования и новыми тарификационными характеристиками должностных инструкций работников образовательной организации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Администрация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035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Внесение изменений в локальные акты, регламентирующие установление заработной платы работников школы, в том       числе стимулирующих надбавок и доплат, порядка и размера премирования; заключение дополнительных соглашений к трудовым договорам с педагогическими работниками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Администрация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57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smtClean="0">
                          <a:latin typeface="Times New Roman"/>
                          <a:ea typeface="Calibri"/>
                        </a:rPr>
                        <a:t>Проведение мониторинга научно-методической и технической  оснащённости учебного процесса в  соответствии с  ФГОС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Администрация , социально-психологическая служба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,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521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smtClean="0">
                          <a:latin typeface="Times New Roman"/>
                          <a:ea typeface="Calibri"/>
                        </a:rPr>
                        <a:t>Изучение общественного мнения среди всех участников образовательных отношений  по вопросам введения и реализации ФГОС 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Администрация, координационный совет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4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smtClean="0">
                          <a:latin typeface="Times New Roman"/>
                          <a:ea typeface="Calibri"/>
                        </a:rPr>
                        <a:t>Информирование общественности через средства массовой информации о ходе реализации ФГОС общего образования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Координационный совет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Организация  публичной отчётности о ходе и результатах реализации  ФГОС общего образования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Координационный совет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0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Разработка и выполнение   локальных актов, устанавливающих требования к различным объектам инфраструктуры школы с учётом требований к минимальной оснащённости учебного процесса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Администрация</a:t>
                      </a: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0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Мониторинг </a:t>
                      </a:r>
                      <a:r>
                        <a:rPr lang="ru-RU" sz="900" dirty="0" err="1" smtClean="0">
                          <a:latin typeface="Times New Roman"/>
                          <a:ea typeface="Calibri"/>
                        </a:rPr>
                        <a:t>сформированности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 предметных, </a:t>
                      </a:r>
                      <a:r>
                        <a:rPr lang="ru-RU" sz="900" dirty="0" err="1" smtClean="0">
                          <a:latin typeface="Times New Roman"/>
                          <a:ea typeface="Calibri"/>
                        </a:rPr>
                        <a:t>метапредметных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 и личностных</a:t>
                      </a:r>
                      <a:r>
                        <a:rPr lang="ru-RU" sz="900" baseline="0" dirty="0" smtClean="0">
                          <a:latin typeface="Times New Roman"/>
                          <a:ea typeface="Calibri"/>
                        </a:rPr>
                        <a:t> УУД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Calibri"/>
                        </a:rPr>
                        <a:t>Координационный совет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21864" marR="21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71800" y="0"/>
            <a:ext cx="392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Дорожная карта реализации ФГОС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Примерные вопросы для описания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основной образовательной программы основного общего образования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08232"/>
            <a:ext cx="7776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учётом каких нормативно-правовых документов разработана программа?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какому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типу относится программа: общеобразовательная(общекультурная),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профессиональная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рамках реализации задач какого нормативного документа разработана программа?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какую модель образовательной программы опирается основная образовательная программа основного общего образования: традиционную, развивающую?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5.Насколько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соответствует структура и содержание анализируемой программы требованиям Федерального государственного  образовательного стандарта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2391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5609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Общие выводы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 ООП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ООО МБОУ ГСШ №1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692696"/>
            <a:ext cx="9143999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Данная программа разработана 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соответствии со следующими нормативно-правовыми документами: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Федеральным Законом от 29.12.2012г. № 273-ФЗ   «Об образовании в Российской Федерации»;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Федеральным государственным образовательным стандартом основного общего образования;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Приказом  министерства образования и науки РФ от 17.12.2010г. №1897 «Об утверждении федерального государственного стандарта основного общего образования (зарегистрирован Минюстом 01.02.2011 г. №19644);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Приказом министерства образования и науки РФ от 28.12.2010 №2106 «Об утверждении федеральных требований к ОУ в части охраны здоровья обучающихся, воспитанников»;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Приказом министерства образования и науки РФ от 04.10.2010 №986 «Об утверждении федеральных требований к ОУ в части минимальной оснащенности учебного процесса и оборудования учебных помещений»;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Письмом Министерства образования и науки РФ от 24.11.2011г. №МД-1552/03 «Об оснащении образовательных учреждений учебным и учебно-лабораторным оборудованием»;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Примерной основной образовательной программой образовательного учреждения.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Основная школа/ состав. Е.С. Савинов. – М.: Просвещение, 2011. (Стандарты второго поколения);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Санитарно-эпидемиологическими требованиями к условиям и организации обучения в ОУ (утв. Постановлением Главного государственного санитарного врача РФ от 29.11.2010, №189);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Приказом Министерства образования и науки Российской Федерации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 29 декабря 2014 г. № 1644 «О внесении изменений в приказ министерства образования и науки российской федерации от 17 декабря 2010 г. № 1897 "Об утверждении федерального государственного образовательного стандарта основного общего образования" (Зарегистрировано Министерством юстиции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 февраля 2015 г. Регистрационный № 35915);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Уставом муниципального  бюджетного образовательного учреждения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Городищенская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средняя общеобразовательная школа №1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Городищенского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района        Волгоградской области» (МБОУ ГСОШ №1);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Программой развития МБОУ ГСОШ №1 на 2013-2016гг.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на 2017-2020 гг.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и содержание программы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соответствуют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требования ФГОС  основного общего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Общие выводы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 ООП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ООО МБОУ ГСШ №1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Рассматриваемая программа разработана достаточно полно и согласуется с Программой развития ОУ. Часть учебного плана, формируемая участниками образовательных отношений, план внеурочной деятельности, программа воспитания, духовно-нравственного развития и социализации обучающихся тесно связаны с общешкольными проблемами, освещёнными в программе развития ОУ: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2987080"/>
            <a:ext cx="89644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«Использование эффективных приёмов формирования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опыта обучающихся как условие их личностного развития»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(2013-2016 гг.);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«Сотворчество педагога и обучающихся в познавательной и социальной среде как условие их личностного развития»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(2017-2020 гг.)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388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Общие выводы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 ООП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ООО МБОУ ГСШ №1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96752"/>
            <a:ext cx="87484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Прослеживаются особенности данной программы: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строгий учёт контингента обучающихся. Так, например, в организационном разделе помимо учебного плана для всех обучающихся представлены индивидуальные учебные планы для учеников 5-6 классов, обучающихся на дому. Представлены и адаптированные программы 8 вида;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тражение информационно-методических ресурсов. Представлена модель организации проектной и учебно-исследовательской деятельности, совместно разработанная координационным  советом школы и научным руководителем, доктором педагогических наук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Науменко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Ю.В.; размещена таблица «Сравнительная характеристика проектной и учебно-исследовательской деятельности», которую педагоги могут использовать как методический материал.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связь программы с организационными условиями и режимом работы школы: учебный план составлен с учётом с 6-дневной учебной недели (вариант №2, 6020 часов учебной нагрузки за 5 лет обучения); в годовом календарном учебном графике представлено расписание уроков в 1 и 2 смену, кружков и других мероприятий внеурочной деятельности; график проведения научно-практических конференций.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и содержание ООП ООО позволяет воссоздать систему разработки рабочих программ учебных предметов и оценки качества освоения обучающимися ООП, уровня сформированности УУД.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Ежегодно программа дополняется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приложениями, отражающими изменения в деятельности ОУ.</a:t>
            </a: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963" y="188640"/>
            <a:ext cx="90364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Успехов в реализации ООП ООО, в формировании у обучающихся предметных, личностных компетенций и УУД!</a:t>
            </a:r>
          </a:p>
          <a:p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99" y="1772816"/>
            <a:ext cx="7416824" cy="49368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4164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508" y="0"/>
            <a:ext cx="91445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Анализ и оценка проекта его разработчиками и членами педагогического коллектива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Продуктом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нашего проекта стала компьютерная презентация основной образовательной программы школы, составленная на основе результатов её анализа.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В соответствии с одной из задач проекта полученная презентация была представлена на заседании педагогического совета. Члены коллектива дали достаточно высокую оценку презентации, проекту в целом. Опираясь на их мнение и мнение тех, кто работал над проектом, можно сделать следующие выводы о результатах проекта:</a:t>
            </a:r>
          </a:p>
        </p:txBody>
      </p:sp>
    </p:spTree>
    <p:extLst>
      <p:ext uri="{BB962C8B-B14F-4D97-AF65-F5344CB8AC3E}">
        <p14:creationId xmlns="" xmlns:p14="http://schemas.microsoft.com/office/powerpoint/2010/main" val="3988585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508" y="0"/>
            <a:ext cx="914450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Анализ и оценка проекта его разработчиками и членами педагогического коллектива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Материалы и информация, используемые в данном проекте, его продукт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могут быть полезными и  интересными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администрации. учителям,  школьникам, их родителям. Они могут использоваться при проведении заседаний методических объединений,  классных часов, занятий курса «Основы проектно-исследовательской деятельности»,  родительских собраний. Обращение к ним позволит более конкретно и чётко объяснить педагогам, ученикам и родителям задачи, стоящие перед ними в связи с реализацией ФГОС, указать эффективные средства и приёмы формирования УУД, формы организации образовательной деятельности в свете системно-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подхода, показать преимущества проектной и других инновационных технологий, наиболее оптимально организовать деятельность обучающихся  по развитию УУД (Слайды 10-13, 16.19, 25).  В данном проекте акцентируется внимание на коррекционной работе с детьми с ОВЗ. Даются некоторые рекомендации по её организации.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1094369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508" y="0"/>
            <a:ext cx="91445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Анализ и оценка проекта его разработчиками и членами педагогического коллектива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Указанные результаты свидетельствуют 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практической значимости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данного проекта. Кроме того, работа по составлению презентации способствовала совершенствованию наших навыков в области использования ИК – технологий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Можно отметить 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личностные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результаты: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Более глубокое осознание педагогами школы своей  ответственности за реализацию ООП ООО.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Повышение интереса к вопросу о различных методиках оценки качества основной образовательной программы в целом и её структурных частей,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программ учебных предметов.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Ближайшая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перспектива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развития данного проекта – подготовка проекта по теме «Презентация результатов по развитию УУД в ходе реализации программ  учебных предметов».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186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Примерные вопросы для описания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основной образовательной программы основного общего образования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08232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6.Насколько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полно составлена программа и согласуется ли она с программой развития ОУ?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чём особенности данной основной образовательной программы ОУ? Пояснить это на примерах.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8.Насколько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соответствует содержание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условиям её реализации (кадровым, финансовым, материально-техническим, информационно-методическим и др.)?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Позволяют ли структура и содержание основной образовательной программы воссоздать систему разработки рабочих программ учебных предметов и оценки качества освоения обучающимися ООП?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035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64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ООП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ООО (разработка инструментария использования инновационных технологий обучения: урочная и внеурочная деятельность, воспитания и развития)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727026"/>
            <a:ext cx="889248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точки зрения анализа разработанных инструментариев использования инновационных технологий обучения, воспитания и развития о данной программе можно сделать следующие выводы: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ООП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ООО опирается на развивающую модель образовательной программы;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труктура и содержание рассматриваемой программы в целом соответствует требованиям ФГОС основного общего образования;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содержательном разделе данной программы, в подразделе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Программа развития универсальных учебных действий, включающая формирование компетенций обучающихся в области использования информационно-коммуникационных технологий, учебно-исследовательской и проектной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деятельности» раскрываются принципы и приёмы использования в образовательном процессе следующих инновационных технологий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" y="0"/>
          <a:ext cx="9143999" cy="701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90"/>
                <a:gridCol w="3037016"/>
                <a:gridCol w="4499993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и приёмы организации урочной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и приёмы организации вне -урочной деятельности</a:t>
                      </a:r>
                    </a:p>
                  </a:txBody>
                  <a:tcPr/>
                </a:tc>
              </a:tr>
              <a:tr h="32849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Проектная и исследовательская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Защита мини-проектов, уроки-презентации, конференции;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курса «Основы проектно - исследовательской деятельности» (по разным учебным предметам).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Подготовка проектов и учебных исследований: индивидуальных,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коллективных, в одновозрастных и разновозрастных группах;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презентация проектов на постоянно действующей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межклассной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научно-практической конференции (1 раз в четверть);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презентация проектов на общешкольной научно-практической конференции для обучающихся 1-11 классов (В конце учебного года);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участие в районных конкурсах творческих, проектных работ «Я- исследователь», «Измени мир к лучшему»;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 в региональных, всероссийских и международных конкурсах и фестивалях.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125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Сотрудничества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Урок-игра, урок-путешествие,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урок-театр, урок-диалог, дискуссия, семинар и др.;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Сетевая коммуникация между учениками и учителем (дистанционные уроки,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онлайн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консультации)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Участие в работе школьного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научного общества учителей и учащихся «Эврика»;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занятие  кружков, объединений, студий;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 в мероприятиях в рамках предметных недель;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 в ежегодном фестивале «Детские и педагогические фантазии»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проектная, технология организации исследовательской деятельности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939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446"/>
                <a:gridCol w="1455288"/>
                <a:gridCol w="2448272"/>
                <a:gridCol w="4499994"/>
              </a:tblGrid>
              <a:tr h="319066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ИК - технология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Занятие факультативного пропедевтического курса «Введение в информатику» (5 класс), «Компьютер и информация» (6 класс), «Компьютерное моделирование» (7 класс)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кружков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Информик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«Робототехника», «Основы программирования»;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участие в игровых конкурсах «КИТ», «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Инфознайка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и др.;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участие во Всероссийском едином уроке «Безопасность в сети Интернет»;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подготовка презентаций, графических объектов, тематических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сайтов, буклетов, видеороликов, электронных плакатов и д.р.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9066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Здоровьеформирующие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Ведение уроков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ОБЖ в 5-х классах, практикума по ОБЖ в 6-7 классах;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занятия специального курса «Моё здоровье» (7 класс);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занятие специального курса «Утверждай себя» (8 класс);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адаптированных образовательных программ 8 вида для детей с ОУ</a:t>
                      </a: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подготовка проектов и учебных исследований по ОБЖ;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предметной недели физической культуры и ОБЖ;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 в Днях здоровья (4 раза в год);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конкурсов и соревнований;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занятие спортивных кружков и секций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aslova-nv.ucoz.ru/tipy_urokov.jpg"/>
          <p:cNvPicPr>
            <a:picLocks noChangeAspect="1" noChangeArrowheads="1"/>
          </p:cNvPicPr>
          <p:nvPr/>
        </p:nvPicPr>
        <p:blipFill>
          <a:blip r:embed="rId2" cstate="print"/>
          <a:srcRect l="13333" t="4715" r="23333" b="8067"/>
          <a:stretch>
            <a:fillRect/>
          </a:stretch>
        </p:blipFill>
        <p:spPr bwMode="auto">
          <a:xfrm>
            <a:off x="0" y="1029543"/>
            <a:ext cx="3347864" cy="325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18864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ООП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ООО (разработка инструментария использования инновационных технологий обучения: урочная и внеурочная деятельность, воспитания и развития)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7864" y="1196752"/>
            <a:ext cx="5328592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 подразделе 2.2 Содержательного раздела ООП ООО, в программах по русскому языку, литературе, английскому языку, биологии указаны следующие инновационные приёмы и средства, способствующие развитию УУД: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780928"/>
            <a:ext cx="187220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инновация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149080"/>
            <a:ext cx="88924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уроки-экскурсии; уроки-лаборатории, интегрированные уроки, работа в группах, в парах, создание проблемных ситуаций, мозговой штурм, работа по алгоритму, урок-диалог, урок-гипотеза, урок защиты презентаций, урок-интервью, урок –монолог, использование элементов технологии «Диалог культур» и другие.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7669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Инклюзивное обучение в ООП ООО МБОУ ГСШ №1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sakhzavodskaya.ru/files/uploads/images/inclusive_education-new_1.jpg"/>
          <p:cNvPicPr>
            <a:picLocks noChangeAspect="1" noChangeArrowheads="1"/>
          </p:cNvPicPr>
          <p:nvPr/>
        </p:nvPicPr>
        <p:blipFill>
          <a:blip r:embed="rId2" cstate="print"/>
          <a:srcRect l="2563" t="4588" r="3900"/>
          <a:stretch>
            <a:fillRect/>
          </a:stretch>
        </p:blipFill>
        <p:spPr bwMode="auto">
          <a:xfrm>
            <a:off x="971600" y="2852936"/>
            <a:ext cx="6804783" cy="32849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512" y="126876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подразделе 2.4 «Программа коррекционной работы» даётся достаточно подробная характеристика обучающихся с ОВЗ и инструментарий работы с ними.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980728"/>
          <a:ext cx="8712968" cy="5688634"/>
        </p:xfrm>
        <a:graphic>
          <a:graphicData uri="http://schemas.openxmlformats.org/drawingml/2006/table">
            <a:tbl>
              <a:tblPr/>
              <a:tblGrid>
                <a:gridCol w="376666"/>
                <a:gridCol w="3401706"/>
                <a:gridCol w="1801297"/>
                <a:gridCol w="3133299"/>
              </a:tblGrid>
              <a:tr h="367009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№ </a:t>
                      </a:r>
                      <a:r>
                        <a:rPr lang="ru-RU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Мероприятие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Ответственные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017">
                <a:tc>
                  <a:txBody>
                    <a:bodyPr/>
                    <a:lstStyle/>
                    <a:p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обучения по коррекционным программам 7 и 8 вида, в т.ч. и по системе нелинейного расписания (библиотечные, музейные уроки)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учебного года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Классные руководители и координаторы </a:t>
                      </a: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учителя-предметники 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13">
                <a:tc>
                  <a:txBody>
                    <a:bodyPr/>
                    <a:lstStyle/>
                    <a:p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индивидуально-групповых занятий по ликвидации пробелов в знаниях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расписанию  предметов вариативной части учебного плана 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Учителя математики, русского языка, английского языка, информатики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09">
                <a:tc>
                  <a:txBody>
                    <a:bodyPr/>
                    <a:lstStyle/>
                    <a:p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Оказание систематической  психологической помощи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плану работы педагога-психолога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Педагог-психолог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13">
                <a:tc>
                  <a:txBody>
                    <a:bodyPr/>
                    <a:lstStyle/>
                    <a:p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Систематическая поддержка со стороны социального педагога, учителя-логопеда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плану работы социального педагога, учителя-логопеда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Социальный </a:t>
                      </a: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017">
                <a:tc>
                  <a:txBody>
                    <a:bodyPr/>
                    <a:lstStyle/>
                    <a:p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Индивидуальная работа с учениками и их родителями (законными представителями) на базе кабинета, оформленного по программе «Доступная среда» (каб. 1-1)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учебного года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Заместитель директора по УВР, ВР, классные руководители, учителя-предметники, социальный педагог, педагог-психолог, учитель-логопед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09">
                <a:tc>
                  <a:txBody>
                    <a:bodyPr/>
                    <a:lstStyle/>
                    <a:p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Вовлечение учеников во внеурочную деятельность, в работу кружков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учебного года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Педагог-организатор, классный руководитель, руководители кружков, спортивных секций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09">
                <a:tc>
                  <a:txBody>
                    <a:bodyPr/>
                    <a:lstStyle/>
                    <a:p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Систематическая работа с семья, посещение на дому 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учебного года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руководитель, психолог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521">
                <a:tc>
                  <a:txBody>
                    <a:bodyPr/>
                    <a:lstStyle/>
                    <a:p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Мониторинг  предметных, метапредметных и личностных достижений обучающихся (неформализованные и формализованные методы: беседы, наблюдения, анкеты, тесты. Диагностики)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Регулярно, в течение учебного года, по плану проведения внутришкольного мониторинга 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Классные руководители-координаторы, учителя-предметники, педагог-психолог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017">
                <a:tc>
                  <a:txBody>
                    <a:bodyPr/>
                    <a:lstStyle/>
                    <a:p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Заседание школьной ПМПК с целью определения уровня индивидуального продвижения обучающихся и решения вопроса о формах дальнейшего обраования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четверть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Председатель </a:t>
                      </a: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ПМПК.,  педагог-психолог., </a:t>
                      </a: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заместители директора по УВР и </a:t>
                      </a: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ВР., </a:t>
                      </a: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классные руководители, родители 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18864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 индивидуально-дифференцированной работы с учениками,  обучающимися по коррекционной программе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3023</Words>
  <Application>Microsoft Office PowerPoint</Application>
  <PresentationFormat>Экран (4:3)</PresentationFormat>
  <Paragraphs>474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РГ</cp:lastModifiedBy>
  <cp:revision>105</cp:revision>
  <cp:lastPrinted>2016-11-09T10:03:08Z</cp:lastPrinted>
  <dcterms:created xsi:type="dcterms:W3CDTF">2016-11-02T10:27:14Z</dcterms:created>
  <dcterms:modified xsi:type="dcterms:W3CDTF">2017-03-28T16:38:17Z</dcterms:modified>
</cp:coreProperties>
</file>