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60" r:id="rId5"/>
    <p:sldId id="259" r:id="rId6"/>
  </p:sldIdLst>
  <p:sldSz cx="10058400" cy="77724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A50021"/>
    <a:srgbClr val="0F51B1"/>
    <a:srgbClr val="3B10D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7241" autoAdjust="0"/>
  </p:normalViewPr>
  <p:slideViewPr>
    <p:cSldViewPr snapToGrid="0">
      <p:cViewPr>
        <p:scale>
          <a:sx n="90" d="100"/>
          <a:sy n="90" d="100"/>
        </p:scale>
        <p:origin x="-1992" y="-348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730" y="84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DB3921BD-7275-45D7-8D9C-3999D7DB771C}" type="datetime1">
              <a:rPr lang="ru-RU" smtClean="0"/>
              <a:pPr algn="r" rtl="0"/>
              <a:t>23.12.2020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ru-RU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9192036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C2D84AF6-957A-4236-BBCF-17D417B78202}" type="datetime1">
              <a:rPr lang="ru-RU" smtClean="0"/>
              <a:pPr/>
              <a:t>23.12.2020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ru-RU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2925848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" dirty="0"/>
              <a:t>Чтобы изменить этот буклет, замените образец содержимого своим собственным. Или, если вы хотите начать с чистого листа, нажмите кнопку «Создать слайд» на вкладке «Главная», чтобы вставить новую страницу. Теперь введите текст и вставьте изображения в пустые заполнители. Чтобы изменить логотип на свой собственный, выберите изображение «заменить ЛОГОТИПОМ» и нажмите кнопку «Изменить изображение» на вкладке «Формат» («Работа с рисунками»).</a:t>
            </a:r>
          </a:p>
          <a:p>
            <a:pPr rtl="0"/>
            <a:endParaRPr lang="en-US" dirty="0"/>
          </a:p>
          <a:p>
            <a:pPr rtl="0"/>
            <a:r>
              <a:rPr lang="ru" dirty="0"/>
              <a:t>А вы заметили, что мы сделали метки сгиба для вас? Они совсем незаметны, но если вам не нравится, как они отображаются в буклете, выделите их и удалите перед печатью.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/>
              <a:t>1</a:t>
            </a:r>
          </a:p>
        </p:txBody>
      </p:sp>
      <p:sp>
        <p:nvSpPr>
          <p:cNvPr id="7" name="Образ слайда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xmlns="" val="820910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" dirty="0"/>
              <a:t>Чтобы изменить этот буклет, замените образец содержимого своим собственным. Или, если вы хотите начать с чистого листа, нажмите кнопку «Создать слайд» на вкладке «Главная», чтобы вставить новую страницу. Теперь введите текст и вставьте изображения в пустые заполнители. Чтобы изменить логотип на свой собственный, </a:t>
            </a:r>
            <a:r>
              <a:rPr lang="ru-RU" dirty="0"/>
              <a:t>выберите изображение «заменяется ЛОГ</a:t>
            </a:r>
            <a:r>
              <a:rPr lang="en-US" dirty="0"/>
              <a:t>O</a:t>
            </a:r>
            <a:r>
              <a:rPr lang="ru-RU" dirty="0"/>
              <a:t>ТИПОМ»</a:t>
            </a:r>
            <a:r>
              <a:rPr lang="ru" dirty="0"/>
              <a:t> и нажмите кнопку «Изменить изображение» на вкладке «Формат» («Работа с рисунками»).</a:t>
            </a:r>
          </a:p>
          <a:p>
            <a:pPr rtl="0"/>
            <a:endParaRPr lang="en-US" dirty="0"/>
          </a:p>
          <a:p>
            <a:pPr rtl="0"/>
            <a:r>
              <a:rPr lang="ru" dirty="0"/>
              <a:t>А вы заметили, что мы сделали метки сгиба для вас? Они совсем незаметны, но если вам не нравится, как они отображаются в буклете, выделите их и удалите перед печатью.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/>
              <a:t>2</a:t>
            </a:r>
          </a:p>
        </p:txBody>
      </p:sp>
      <p:sp>
        <p:nvSpPr>
          <p:cNvPr id="7" name="Образ слайда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xmlns="" val="1750841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442027" y="3040910"/>
            <a:ext cx="2424223" cy="9966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23" name="Текст 21"/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282453" y="5905510"/>
            <a:ext cx="2471737" cy="347642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85000"/>
              </a:lnSpc>
              <a:spcBef>
                <a:spcPts val="0"/>
              </a:spcBef>
              <a:buNone/>
              <a:defRPr sz="900">
                <a:solidFill>
                  <a:schemeClr val="accent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Название компании</a:t>
            </a:r>
          </a:p>
        </p:txBody>
      </p:sp>
      <p:sp>
        <p:nvSpPr>
          <p:cNvPr id="24" name="Текст 21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2662318" y="5875952"/>
            <a:ext cx="2471738" cy="406757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900">
                <a:solidFill>
                  <a:schemeClr val="accent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Рабочий адрес</a:t>
            </a:r>
          </a:p>
        </p:txBody>
      </p:sp>
      <p:sp>
        <p:nvSpPr>
          <p:cNvPr id="28" name="Текст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027" y="5422604"/>
            <a:ext cx="2424223" cy="1892596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90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442026" y="4146698"/>
            <a:ext cx="2424224" cy="1006274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600" b="1">
                <a:solidFill>
                  <a:schemeClr val="accent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заголовка</a:t>
            </a:r>
          </a:p>
        </p:txBody>
      </p:sp>
      <p:sp>
        <p:nvSpPr>
          <p:cNvPr id="33" name="Текст 21"/>
          <p:cNvSpPr>
            <a:spLocks noGrp="1"/>
          </p:cNvSpPr>
          <p:nvPr>
            <p:ph type="body" sz="quarter" idx="21" hasCustomPrompt="1"/>
          </p:nvPr>
        </p:nvSpPr>
        <p:spPr>
          <a:xfrm>
            <a:off x="7155180" y="1446028"/>
            <a:ext cx="2423160" cy="2308328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3800" b="1" baseline="0">
                <a:solidFill>
                  <a:schemeClr val="accent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заголовка</a:t>
            </a:r>
          </a:p>
        </p:txBody>
      </p:sp>
      <p:sp>
        <p:nvSpPr>
          <p:cNvPr id="34" name="Текст 21"/>
          <p:cNvSpPr>
            <a:spLocks noGrp="1"/>
          </p:cNvSpPr>
          <p:nvPr>
            <p:ph type="body" sz="quarter" idx="22" hasCustomPrompt="1"/>
          </p:nvPr>
        </p:nvSpPr>
        <p:spPr>
          <a:xfrm>
            <a:off x="7155180" y="3997842"/>
            <a:ext cx="2423160" cy="616688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tx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20" name="Текст 21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3081241" y="4061237"/>
            <a:ext cx="2381694" cy="341040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0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Имя получателя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442027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7154649" y="3867502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26" name="Текст 21"/>
          <p:cNvSpPr>
            <a:spLocks noGrp="1"/>
          </p:cNvSpPr>
          <p:nvPr>
            <p:ph type="body" sz="quarter" idx="24" hasCustomPrompt="1"/>
          </p:nvPr>
        </p:nvSpPr>
        <p:spPr>
          <a:xfrm rot="16200000">
            <a:off x="3567975" y="3923123"/>
            <a:ext cx="2381694" cy="617266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Адрес</a:t>
            </a:r>
            <a:br>
              <a:rPr lang="ru-RU" dirty="0"/>
            </a:br>
            <a:r>
              <a:rPr lang="ru-RU" dirty="0"/>
              <a:t>Город, почтовый индекс</a:t>
            </a:r>
          </a:p>
        </p:txBody>
      </p:sp>
      <p:sp>
        <p:nvSpPr>
          <p:cNvPr id="29" name="Текст 21"/>
          <p:cNvSpPr>
            <a:spLocks noGrp="1"/>
          </p:cNvSpPr>
          <p:nvPr>
            <p:ph type="body" sz="quarter" idx="25" hasCustomPrompt="1"/>
          </p:nvPr>
        </p:nvSpPr>
        <p:spPr>
          <a:xfrm rot="16200000">
            <a:off x="5194895" y="4208443"/>
            <a:ext cx="1785749" cy="64256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900">
                <a:solidFill>
                  <a:schemeClr val="accent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[Веб-сайт]</a:t>
            </a:r>
            <a:br>
              <a:rPr lang="ru-RU" dirty="0"/>
            </a:br>
            <a:r>
              <a:rPr lang="ru-RU" dirty="0"/>
              <a:t>[Адрес электронной почты]</a:t>
            </a:r>
          </a:p>
        </p:txBody>
      </p:sp>
      <p:sp>
        <p:nvSpPr>
          <p:cNvPr id="30" name="Текст 21"/>
          <p:cNvSpPr>
            <a:spLocks noGrp="1"/>
          </p:cNvSpPr>
          <p:nvPr>
            <p:ph type="body" sz="quarter" idx="26" hasCustomPrompt="1"/>
          </p:nvPr>
        </p:nvSpPr>
        <p:spPr>
          <a:xfrm rot="16200000">
            <a:off x="5194895" y="6101041"/>
            <a:ext cx="1785749" cy="64256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900">
                <a:solidFill>
                  <a:schemeClr val="accent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Тел. [Телефон]</a:t>
            </a:r>
            <a:br>
              <a:rPr lang="ru-RU" dirty="0"/>
            </a:br>
            <a:r>
              <a:rPr lang="ru-RU" dirty="0"/>
              <a:t>Факс [Факс]</a:t>
            </a:r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27"/>
          </p:nvPr>
        </p:nvSpPr>
        <p:spPr>
          <a:xfrm>
            <a:off x="442082" y="839788"/>
            <a:ext cx="2424113" cy="2084387"/>
          </a:xfrm>
          <a:solidFill>
            <a:schemeClr val="bg1">
              <a:lumMod val="85000"/>
            </a:schemeClr>
          </a:solidFill>
        </p:spPr>
        <p:txBody>
          <a:bodyPr tIns="182880" rtlCol="0">
            <a:normAutofit/>
          </a:bodyPr>
          <a:lstStyle>
            <a:lvl1pPr marL="0" indent="0" algn="ctr" rtl="0">
              <a:buNone/>
              <a:defRPr sz="1400"/>
            </a:lvl1pPr>
          </a:lstStyle>
          <a:p>
            <a:pPr rtl="0"/>
            <a:endParaRPr lang="ru-RU" dirty="0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6435513" y="2011680"/>
            <a:ext cx="54864" cy="53035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6435513" y="484844"/>
            <a:ext cx="54864" cy="12801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28" hasCustomPrompt="1"/>
          </p:nvPr>
        </p:nvSpPr>
        <p:spPr>
          <a:xfrm>
            <a:off x="7155180" y="4658107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  <p:sp>
        <p:nvSpPr>
          <p:cNvPr id="40" name="Текст 12"/>
          <p:cNvSpPr>
            <a:spLocks noGrp="1"/>
          </p:cNvSpPr>
          <p:nvPr>
            <p:ph type="body" sz="quarter" idx="29" hasCustomPrompt="1"/>
          </p:nvPr>
        </p:nvSpPr>
        <p:spPr>
          <a:xfrm>
            <a:off x="442558" y="5260735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8631927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72" userDrawn="1">
          <p15:clr>
            <a:srgbClr val="FBAE40"/>
          </p15:clr>
        </p15:guide>
        <p15:guide id="4" pos="1800" userDrawn="1">
          <p15:clr>
            <a:srgbClr val="FBAE40"/>
          </p15:clr>
        </p15:guide>
        <p15:guide id="6" pos="6035" userDrawn="1">
          <p15:clr>
            <a:srgbClr val="FBAE40"/>
          </p15:clr>
        </p15:guide>
        <p15:guide id="7" pos="450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434340" y="569862"/>
            <a:ext cx="2423160" cy="1373367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43" name="Текст 21"/>
          <p:cNvSpPr>
            <a:spLocks noGrp="1"/>
          </p:cNvSpPr>
          <p:nvPr>
            <p:ph type="body" sz="quarter" idx="31" hasCustomPrompt="1"/>
          </p:nvPr>
        </p:nvSpPr>
        <p:spPr>
          <a:xfrm>
            <a:off x="434340" y="2158410"/>
            <a:ext cx="2423160" cy="1456660"/>
          </a:xfrm>
        </p:spPr>
        <p:txBody>
          <a:bodyPr lIns="0" tIns="0" rIns="0" bIns="0" rtlCol="0" anchor="t">
            <a:noAutofit/>
          </a:bodyPr>
          <a:lstStyle>
            <a:lvl1pPr marL="112713" indent="-112713" algn="l" rtl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26" name="Текст 21"/>
          <p:cNvSpPr>
            <a:spLocks noGrp="1"/>
          </p:cNvSpPr>
          <p:nvPr>
            <p:ph type="body" sz="quarter" idx="36" hasCustomPrompt="1"/>
          </p:nvPr>
        </p:nvSpPr>
        <p:spPr>
          <a:xfrm>
            <a:off x="434340" y="3625703"/>
            <a:ext cx="2423160" cy="409096"/>
          </a:xfrm>
        </p:spPr>
        <p:txBody>
          <a:bodyPr lIns="0" tIns="0" rIns="0" bIns="0" rtlCol="0" anchor="ctr">
            <a:noAutofit/>
          </a:bodyPr>
          <a:lstStyle>
            <a:lvl1pPr marL="0" indent="0" algn="l" rtl="0">
              <a:lnSpc>
                <a:spcPct val="114000"/>
              </a:lnSpc>
              <a:spcBef>
                <a:spcPts val="800"/>
              </a:spcBef>
              <a:buNone/>
              <a:defRPr sz="1100" b="1">
                <a:solidFill>
                  <a:schemeClr val="tx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27" name="Текст 21"/>
          <p:cNvSpPr>
            <a:spLocks noGrp="1"/>
          </p:cNvSpPr>
          <p:nvPr>
            <p:ph type="body" sz="quarter" idx="37" hasCustomPrompt="1"/>
          </p:nvPr>
        </p:nvSpPr>
        <p:spPr>
          <a:xfrm>
            <a:off x="434340" y="4034799"/>
            <a:ext cx="2423160" cy="626510"/>
          </a:xfrm>
        </p:spPr>
        <p:txBody>
          <a:bodyPr lIns="0" tIns="0" rIns="0" bIns="0" rtlCol="0" anchor="t">
            <a:noAutofit/>
          </a:bodyPr>
          <a:lstStyle>
            <a:lvl1pPr marL="112713" indent="-112713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  <p:cxnSp>
        <p:nvCxnSpPr>
          <p:cNvPr id="35" name="Прямая соединительная линия 34" hidden="1"/>
          <p:cNvCxnSpPr/>
          <p:nvPr userDrawn="1"/>
        </p:nvCxnSpPr>
        <p:spPr>
          <a:xfrm>
            <a:off x="3748088" y="919011"/>
            <a:ext cx="2652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Текст 21"/>
          <p:cNvSpPr>
            <a:spLocks noGrp="1"/>
          </p:cNvSpPr>
          <p:nvPr>
            <p:ph type="body" sz="quarter" idx="42" hasCustomPrompt="1"/>
          </p:nvPr>
        </p:nvSpPr>
        <p:spPr>
          <a:xfrm>
            <a:off x="7159752" y="1616150"/>
            <a:ext cx="2444114" cy="680483"/>
          </a:xfrm>
        </p:spPr>
        <p:txBody>
          <a:bodyPr lIns="0" tIns="0" rIns="0" bIns="0" rtlCol="0" anchor="t">
            <a:noAutofit/>
          </a:bodyPr>
          <a:lstStyle>
            <a:lvl1pPr marL="73152" indent="-73152" algn="l" rtl="0">
              <a:lnSpc>
                <a:spcPct val="120000"/>
              </a:lnSpc>
              <a:spcBef>
                <a:spcPts val="400"/>
              </a:spcBef>
              <a:buNone/>
              <a:defRPr sz="1200" i="1">
                <a:solidFill>
                  <a:schemeClr val="accent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цитаты</a:t>
            </a:r>
          </a:p>
        </p:txBody>
      </p:sp>
      <p:sp>
        <p:nvSpPr>
          <p:cNvPr id="42" name="Текст 21"/>
          <p:cNvSpPr>
            <a:spLocks noGrp="1"/>
          </p:cNvSpPr>
          <p:nvPr>
            <p:ph type="body" sz="quarter" idx="43" hasCustomPrompt="1"/>
          </p:nvPr>
        </p:nvSpPr>
        <p:spPr>
          <a:xfrm>
            <a:off x="3771900" y="4784651"/>
            <a:ext cx="2423160" cy="2530549"/>
          </a:xfrm>
        </p:spPr>
        <p:txBody>
          <a:bodyPr lIns="0" tIns="0" rIns="0" bIns="0" rtlCol="0" anchor="t">
            <a:noAutofit/>
          </a:bodyPr>
          <a:lstStyle>
            <a:lvl1pPr marL="112713" indent="-112713" algn="l" rtl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59" name="Текст 21"/>
          <p:cNvSpPr>
            <a:spLocks noGrp="1"/>
          </p:cNvSpPr>
          <p:nvPr>
            <p:ph type="body" sz="quarter" idx="48" hasCustomPrompt="1"/>
          </p:nvPr>
        </p:nvSpPr>
        <p:spPr>
          <a:xfrm>
            <a:off x="7155180" y="4359349"/>
            <a:ext cx="2441448" cy="2955851"/>
          </a:xfrm>
        </p:spPr>
        <p:txBody>
          <a:bodyPr lIns="0" tIns="0" rIns="0" bIns="0" rtlCol="0" anchor="t">
            <a:noAutofit/>
          </a:bodyPr>
          <a:lstStyle>
            <a:lvl1pPr marL="112713" indent="-112713" algn="l" rtl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38" name="Прямоугольник 37"/>
          <p:cNvSpPr/>
          <p:nvPr userDrawn="1"/>
        </p:nvSpPr>
        <p:spPr>
          <a:xfrm>
            <a:off x="43380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40" name="Текст 21"/>
          <p:cNvSpPr>
            <a:spLocks noGrp="1"/>
          </p:cNvSpPr>
          <p:nvPr>
            <p:ph type="body" sz="quarter" idx="49" hasCustomPrompt="1"/>
          </p:nvPr>
        </p:nvSpPr>
        <p:spPr>
          <a:xfrm>
            <a:off x="3771900" y="3795822"/>
            <a:ext cx="2423160" cy="75491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44" name="Рисунок 4"/>
          <p:cNvSpPr>
            <a:spLocks noGrp="1"/>
          </p:cNvSpPr>
          <p:nvPr>
            <p:ph type="pic" sz="quarter" idx="27"/>
          </p:nvPr>
        </p:nvSpPr>
        <p:spPr>
          <a:xfrm>
            <a:off x="5050465" y="850606"/>
            <a:ext cx="1144595" cy="2834640"/>
          </a:xfrm>
          <a:solidFill>
            <a:schemeClr val="bg1">
              <a:lumMod val="85000"/>
            </a:schemeClr>
          </a:solidFill>
        </p:spPr>
        <p:txBody>
          <a:bodyPr tIns="182880" rtlCol="0">
            <a:normAutofit/>
          </a:bodyPr>
          <a:lstStyle>
            <a:lvl1pPr marL="0" indent="0" algn="ctr" rtl="0">
              <a:buNone/>
              <a:defRPr sz="1400"/>
            </a:lvl1pPr>
          </a:lstStyle>
          <a:p>
            <a:pPr rtl="0"/>
            <a:endParaRPr lang="ru-RU" dirty="0"/>
          </a:p>
        </p:txBody>
      </p:sp>
      <p:sp>
        <p:nvSpPr>
          <p:cNvPr id="46" name="Рисунок 4"/>
          <p:cNvSpPr>
            <a:spLocks noGrp="1"/>
          </p:cNvSpPr>
          <p:nvPr>
            <p:ph type="pic" sz="quarter" idx="50"/>
          </p:nvPr>
        </p:nvSpPr>
        <p:spPr>
          <a:xfrm>
            <a:off x="434340" y="4955967"/>
            <a:ext cx="2423160" cy="1600200"/>
          </a:xfrm>
          <a:solidFill>
            <a:schemeClr val="bg1">
              <a:lumMod val="85000"/>
            </a:schemeClr>
          </a:solidFill>
        </p:spPr>
        <p:txBody>
          <a:bodyPr tIns="182880" rtlCol="0">
            <a:normAutofit/>
          </a:bodyPr>
          <a:lstStyle>
            <a:lvl1pPr marL="0" indent="0" algn="ctr" rtl="0">
              <a:buNone/>
              <a:defRPr sz="1400"/>
            </a:lvl1pPr>
          </a:lstStyle>
          <a:p>
            <a:pPr rtl="0"/>
            <a:endParaRPr lang="ru-RU" dirty="0"/>
          </a:p>
        </p:txBody>
      </p:sp>
      <p:sp>
        <p:nvSpPr>
          <p:cNvPr id="47" name="Прямоугольник 46"/>
          <p:cNvSpPr/>
          <p:nvPr userDrawn="1"/>
        </p:nvSpPr>
        <p:spPr>
          <a:xfrm>
            <a:off x="433809" y="6583203"/>
            <a:ext cx="2424223" cy="709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48" name="Прямоугольник 47"/>
          <p:cNvSpPr/>
          <p:nvPr userDrawn="1"/>
        </p:nvSpPr>
        <p:spPr>
          <a:xfrm>
            <a:off x="3771900" y="850606"/>
            <a:ext cx="1188299" cy="28346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49" name="Прямоугольник 48"/>
          <p:cNvSpPr/>
          <p:nvPr userDrawn="1"/>
        </p:nvSpPr>
        <p:spPr>
          <a:xfrm>
            <a:off x="377136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50" name="Прямоугольник 49"/>
          <p:cNvSpPr/>
          <p:nvPr userDrawn="1"/>
        </p:nvSpPr>
        <p:spPr>
          <a:xfrm>
            <a:off x="7154649" y="465745"/>
            <a:ext cx="2424223" cy="548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ru-RU" dirty="0"/>
          </a:p>
        </p:txBody>
      </p:sp>
      <p:sp>
        <p:nvSpPr>
          <p:cNvPr id="51" name="Текст 12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" y="2010962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  <p:sp>
        <p:nvSpPr>
          <p:cNvPr id="55" name="Текст 12"/>
          <p:cNvSpPr>
            <a:spLocks noGrp="1"/>
          </p:cNvSpPr>
          <p:nvPr>
            <p:ph type="body" sz="quarter" idx="51" hasCustomPrompt="1"/>
          </p:nvPr>
        </p:nvSpPr>
        <p:spPr>
          <a:xfrm>
            <a:off x="3771900" y="4624733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  <p:sp>
        <p:nvSpPr>
          <p:cNvPr id="62" name="Текст 21"/>
          <p:cNvSpPr>
            <a:spLocks noGrp="1"/>
          </p:cNvSpPr>
          <p:nvPr>
            <p:ph type="body" sz="quarter" idx="52" hasCustomPrompt="1"/>
          </p:nvPr>
        </p:nvSpPr>
        <p:spPr>
          <a:xfrm>
            <a:off x="7155180" y="569862"/>
            <a:ext cx="2441448" cy="812371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63" name="Текст 12"/>
          <p:cNvSpPr>
            <a:spLocks noGrp="1"/>
          </p:cNvSpPr>
          <p:nvPr>
            <p:ph type="body" sz="quarter" idx="53" hasCustomPrompt="1"/>
          </p:nvPr>
        </p:nvSpPr>
        <p:spPr>
          <a:xfrm>
            <a:off x="7155180" y="1446367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  <p:sp>
        <p:nvSpPr>
          <p:cNvPr id="64" name="Текст 21"/>
          <p:cNvSpPr>
            <a:spLocks noGrp="1"/>
          </p:cNvSpPr>
          <p:nvPr>
            <p:ph type="body" sz="quarter" idx="54" hasCustomPrompt="1"/>
          </p:nvPr>
        </p:nvSpPr>
        <p:spPr>
          <a:xfrm>
            <a:off x="7159752" y="2354879"/>
            <a:ext cx="2444114" cy="281997"/>
          </a:xfrm>
        </p:spPr>
        <p:txBody>
          <a:bodyPr lIns="0" tIns="0" rIns="0" bIns="0" rtlCol="0" anchor="t">
            <a:noAutofit/>
          </a:bodyPr>
          <a:lstStyle>
            <a:lvl1pPr marL="228600" indent="-137160" algn="l" rtl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—"/>
              <a:defRPr sz="900" i="0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определения</a:t>
            </a:r>
          </a:p>
        </p:txBody>
      </p:sp>
      <p:sp>
        <p:nvSpPr>
          <p:cNvPr id="65" name="Текст 21"/>
          <p:cNvSpPr>
            <a:spLocks noGrp="1"/>
          </p:cNvSpPr>
          <p:nvPr>
            <p:ph type="body" sz="quarter" idx="55" hasCustomPrompt="1"/>
          </p:nvPr>
        </p:nvSpPr>
        <p:spPr>
          <a:xfrm>
            <a:off x="7159752" y="2636876"/>
            <a:ext cx="2444114" cy="680483"/>
          </a:xfrm>
        </p:spPr>
        <p:txBody>
          <a:bodyPr lIns="0" tIns="0" rIns="0" bIns="0" rtlCol="0" anchor="t">
            <a:noAutofit/>
          </a:bodyPr>
          <a:lstStyle>
            <a:lvl1pPr marL="73152" indent="-73152" algn="l" rtl="0">
              <a:lnSpc>
                <a:spcPct val="120000"/>
              </a:lnSpc>
              <a:spcBef>
                <a:spcPts val="400"/>
              </a:spcBef>
              <a:buNone/>
              <a:defRPr sz="1200" i="1">
                <a:solidFill>
                  <a:schemeClr val="accent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цитаты</a:t>
            </a:r>
          </a:p>
        </p:txBody>
      </p:sp>
      <p:sp>
        <p:nvSpPr>
          <p:cNvPr id="66" name="Текст 21"/>
          <p:cNvSpPr>
            <a:spLocks noGrp="1"/>
          </p:cNvSpPr>
          <p:nvPr>
            <p:ph type="body" sz="quarter" idx="56" hasCustomPrompt="1"/>
          </p:nvPr>
        </p:nvSpPr>
        <p:spPr>
          <a:xfrm>
            <a:off x="7159752" y="3375605"/>
            <a:ext cx="2444114" cy="283464"/>
          </a:xfrm>
        </p:spPr>
        <p:txBody>
          <a:bodyPr lIns="0" tIns="0" rIns="0" bIns="0" rtlCol="0" anchor="t">
            <a:noAutofit/>
          </a:bodyPr>
          <a:lstStyle>
            <a:lvl1pPr marL="228600" indent="-137160" algn="l" rtl="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—"/>
              <a:defRPr sz="900" i="0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определения</a:t>
            </a:r>
          </a:p>
        </p:txBody>
      </p:sp>
      <p:sp>
        <p:nvSpPr>
          <p:cNvPr id="67" name="Текст 21"/>
          <p:cNvSpPr>
            <a:spLocks noGrp="1"/>
          </p:cNvSpPr>
          <p:nvPr>
            <p:ph type="body" sz="quarter" idx="57" hasCustomPrompt="1"/>
          </p:nvPr>
        </p:nvSpPr>
        <p:spPr>
          <a:xfrm>
            <a:off x="7155180" y="3659069"/>
            <a:ext cx="2441448" cy="487629"/>
          </a:xfrm>
        </p:spPr>
        <p:txBody>
          <a:bodyPr lIns="0" tIns="0" rIns="0" bIns="0" rtlCol="0" anchor="b">
            <a:noAutofit/>
          </a:bodyPr>
          <a:lstStyle>
            <a:lvl1pPr marL="0" indent="0" algn="l" rtl="0">
              <a:lnSpc>
                <a:spcPct val="120000"/>
              </a:lnSpc>
              <a:spcBef>
                <a:spcPts val="0"/>
              </a:spcBef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3600"/>
            </a:lvl2pPr>
            <a:lvl3pPr marL="0" indent="0" algn="l" rtl="0">
              <a:spcBef>
                <a:spcPts val="0"/>
              </a:spcBef>
              <a:buNone/>
              <a:defRPr sz="3600"/>
            </a:lvl3pPr>
            <a:lvl4pPr marL="0" indent="0" algn="l" rtl="0">
              <a:spcBef>
                <a:spcPts val="0"/>
              </a:spcBef>
              <a:buNone/>
              <a:defRPr sz="3600"/>
            </a:lvl4pPr>
            <a:lvl5pPr marL="0" indent="0" algn="l" rtl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ru-RU" dirty="0"/>
              <a:t>Текст слайда</a:t>
            </a:r>
          </a:p>
        </p:txBody>
      </p:sp>
      <p:sp>
        <p:nvSpPr>
          <p:cNvPr id="68" name="Текст 12"/>
          <p:cNvSpPr>
            <a:spLocks noGrp="1"/>
          </p:cNvSpPr>
          <p:nvPr>
            <p:ph type="body" sz="quarter" idx="58" hasCustomPrompt="1"/>
          </p:nvPr>
        </p:nvSpPr>
        <p:spPr>
          <a:xfrm>
            <a:off x="7155180" y="4210833"/>
            <a:ext cx="2423160" cy="36576"/>
          </a:xfrm>
          <a:blipFill>
            <a:blip r:embed="rId2" cstate="print"/>
            <a:stretch>
              <a:fillRect/>
            </a:stretch>
          </a:blipFill>
        </p:spPr>
        <p:txBody>
          <a:bodyPr rtlCol="0">
            <a:noAutofit/>
          </a:bodyPr>
          <a:lstStyle>
            <a:lvl1pPr marL="0" indent="0" algn="l" rtl="0">
              <a:spcBef>
                <a:spcPts val="0"/>
              </a:spcBef>
              <a:buNone/>
              <a:defRPr sz="500"/>
            </a:lvl1pPr>
            <a:lvl2pPr marL="0" indent="0" algn="l" rtl="0">
              <a:spcBef>
                <a:spcPts val="0"/>
              </a:spcBef>
              <a:buNone/>
              <a:defRPr sz="500"/>
            </a:lvl2pPr>
            <a:lvl3pPr marL="0" indent="0" algn="l" rtl="0">
              <a:spcBef>
                <a:spcPts val="0"/>
              </a:spcBef>
              <a:buNone/>
              <a:defRPr sz="500"/>
            </a:lvl3pPr>
            <a:lvl4pPr marL="0" indent="0" algn="l" rtl="0">
              <a:spcBef>
                <a:spcPts val="0"/>
              </a:spcBef>
              <a:buNone/>
              <a:defRPr sz="500"/>
            </a:lvl4pPr>
            <a:lvl5pPr marL="0" indent="0" algn="l" rtl="0">
              <a:spcBef>
                <a:spcPts val="0"/>
              </a:spcBef>
              <a:buNone/>
              <a:defRPr sz="500"/>
            </a:lvl5pPr>
          </a:lstStyle>
          <a:p>
            <a:pPr lvl="0" rtl="0"/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18450875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231" userDrawn="1">
          <p15:clr>
            <a:srgbClr val="FBAE40"/>
          </p15:clr>
        </p15:guide>
        <p15:guide id="2" pos="1902" userDrawn="1">
          <p15:clr>
            <a:srgbClr val="FBAE40"/>
          </p15:clr>
        </p15:guide>
        <p15:guide id="3" pos="2361" userDrawn="1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4494" userDrawn="1">
          <p15:clr>
            <a:srgbClr val="FBAE40"/>
          </p15:clr>
        </p15:guide>
        <p15:guide id="6" pos="6105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60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1B08F4-4584-4D85-ACE9-2C02010AAA9F}" type="datetime1">
              <a:rPr lang="ru-RU" smtClean="0"/>
              <a:pPr rtl="0"/>
              <a:t>23.12.2020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xmlns="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quarter" idx="21"/>
          </p:nvPr>
        </p:nvSpPr>
        <p:spPr>
          <a:xfrm>
            <a:off x="7140764" y="2913321"/>
            <a:ext cx="2423160" cy="967562"/>
          </a:xfrm>
        </p:spPr>
        <p:txBody>
          <a:bodyPr rtlCol="0"/>
          <a:lstStyle/>
          <a:p>
            <a:pPr algn="ctr" rtl="0"/>
            <a:endParaRPr lang="ru-RU" sz="1600" dirty="0" smtClean="0"/>
          </a:p>
          <a:p>
            <a:pPr algn="ctr" rtl="0"/>
            <a:endParaRPr lang="ru-RU" sz="1600" dirty="0" smtClean="0"/>
          </a:p>
          <a:p>
            <a:pPr algn="ctr" rtl="0"/>
            <a:r>
              <a:rPr lang="ru-RU" sz="1600" dirty="0" smtClean="0">
                <a:solidFill>
                  <a:srgbClr val="0F51B1"/>
                </a:solidFill>
              </a:rPr>
              <a:t>Правила поведения </a:t>
            </a:r>
            <a:r>
              <a:rPr lang="ru-RU" sz="1600" dirty="0">
                <a:solidFill>
                  <a:srgbClr val="0F51B1"/>
                </a:solidFill>
              </a:rPr>
              <a:t>при общении в групповых </a:t>
            </a:r>
            <a:r>
              <a:rPr lang="ru-RU" sz="1600" dirty="0" smtClean="0">
                <a:solidFill>
                  <a:srgbClr val="0F51B1"/>
                </a:solidFill>
              </a:rPr>
              <a:t>чатах для родителей</a:t>
            </a:r>
            <a:endParaRPr lang="ru-RU" sz="1600" dirty="0">
              <a:solidFill>
                <a:srgbClr val="0F51B1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22"/>
          </p:nvPr>
        </p:nvSpPr>
        <p:spPr>
          <a:xfrm>
            <a:off x="7155180" y="273829"/>
            <a:ext cx="2423160" cy="2480004"/>
          </a:xfrm>
        </p:spPr>
        <p:txBody>
          <a:bodyPr rtlCol="0"/>
          <a:lstStyle/>
          <a:p>
            <a:pPr marL="86360" marR="66040" algn="ctr">
              <a:lnSpc>
                <a:spcPct val="107000"/>
              </a:lnSpc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тет обра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ован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 и молодежной политики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76530" marR="66040" algn="ctr">
              <a:lnSpc>
                <a:spcPct val="107000"/>
              </a:lnSpc>
              <a:spcAft>
                <a:spcPts val="0"/>
              </a:spcAft>
            </a:pP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олгогр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дской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облас</a:t>
            </a:r>
            <a:r>
              <a:rPr lang="ru-RU" sz="1100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</a:p>
          <a:p>
            <a:pPr marL="176530" marR="66040" algn="ctr">
              <a:lnSpc>
                <a:spcPct val="107000"/>
              </a:lnSpc>
              <a:spcAft>
                <a:spcPts val="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07950" marR="71755" algn="ctr">
              <a:lnSpc>
                <a:spcPct val="107000"/>
              </a:lnSpc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1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ое авто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омное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режден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 Допол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итель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</a:t>
            </a:r>
            <a:r>
              <a:rPr lang="ru-RU" sz="11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есс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аль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ого образован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marR="78740" algn="ctr">
              <a:lnSpc>
                <a:spcPct val="107000"/>
              </a:lnSpc>
              <a:spcAft>
                <a:spcPts val="0"/>
              </a:spcAft>
            </a:pP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олгогр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дская г</a:t>
            </a:r>
            <a:r>
              <a:rPr lang="ru-RU" sz="11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1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1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нн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ая </a:t>
            </a:r>
            <a:r>
              <a:rPr lang="ru-RU" sz="11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кадемия послед</a:t>
            </a:r>
            <a:r>
              <a:rPr lang="ru-RU" sz="11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ип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ломного образов</a:t>
            </a:r>
            <a:r>
              <a:rPr lang="ru-RU" sz="11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ния</a:t>
            </a:r>
            <a:r>
              <a:rPr lang="ru-RU" sz="1100" spc="30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marR="78740" algn="ctr">
              <a:lnSpc>
                <a:spcPct val="107000"/>
              </a:lnSpc>
              <a:spcAft>
                <a:spcPts val="0"/>
              </a:spcAft>
            </a:pP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(ГАУ ДПО</a:t>
            </a:r>
            <a:r>
              <a:rPr lang="ru-RU" sz="11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1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1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1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</a:t>
            </a:r>
            <a:r>
              <a:rPr lang="ru-RU" sz="11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1100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sz="11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114300" marR="78740" algn="ctr">
              <a:lnSpc>
                <a:spcPct val="107000"/>
              </a:lnSpc>
              <a:spcAft>
                <a:spcPts val="0"/>
              </a:spcAft>
            </a:pP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r>
              <a:rPr lang="ru-RU" sz="1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Научно-методический </a:t>
            </a:r>
            <a:r>
              <a:rPr lang="ru-RU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центр психолого-педагогического </a:t>
            </a:r>
            <a:r>
              <a:rPr lang="ru-RU" sz="1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сопровождения</a:t>
            </a:r>
          </a:p>
          <a:p>
            <a:pPr algn="ctr">
              <a:lnSpc>
                <a:spcPts val="1200"/>
              </a:lnSpc>
            </a:pPr>
            <a:endParaRPr lang="ru-RU" sz="1100" i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ts val="1200"/>
              </a:lnSpc>
            </a:pPr>
            <a:endParaRPr lang="ru-RU" sz="1100" i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rtl="0"/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534835-62E9-4DA2-84A8-0C9494AA8DD0}"/>
              </a:ext>
            </a:extLst>
          </p:cNvPr>
          <p:cNvSpPr txBox="1"/>
          <p:nvPr/>
        </p:nvSpPr>
        <p:spPr>
          <a:xfrm>
            <a:off x="7652555" y="6973809"/>
            <a:ext cx="1504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Волгоград</a:t>
            </a: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D9371E07-01DB-4F40-826B-798A98B646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91469" y="5354044"/>
            <a:ext cx="3348452" cy="2189637"/>
          </a:xfrm>
          <a:prstGeom prst="rect">
            <a:avLst/>
          </a:prstGeom>
        </p:spPr>
      </p:pic>
      <p:sp>
        <p:nvSpPr>
          <p:cNvPr id="17" name="Текст 16"/>
          <p:cNvSpPr>
            <a:spLocks noGrp="1"/>
          </p:cNvSpPr>
          <p:nvPr>
            <p:ph type="body" sz="quarter" idx="20"/>
          </p:nvPr>
        </p:nvSpPr>
        <p:spPr>
          <a:xfrm>
            <a:off x="3716854" y="233917"/>
            <a:ext cx="2424224" cy="52099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Общение в общих чатах – это: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9FD031D6-DBCB-41C2-B359-723676FA82F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605" r="20820"/>
          <a:stretch/>
        </p:blipFill>
        <p:spPr>
          <a:xfrm>
            <a:off x="7131292" y="3964707"/>
            <a:ext cx="2468875" cy="2915020"/>
          </a:xfrm>
          <a:prstGeom prst="rect">
            <a:avLst/>
          </a:prstGeom>
        </p:spPr>
      </p:pic>
      <p:sp>
        <p:nvSpPr>
          <p:cNvPr id="25" name="Текст 15"/>
          <p:cNvSpPr>
            <a:spLocks noGrp="1"/>
          </p:cNvSpPr>
          <p:nvPr>
            <p:ph type="body" sz="quarter" idx="19"/>
          </p:nvPr>
        </p:nvSpPr>
        <p:spPr>
          <a:xfrm>
            <a:off x="3699134" y="896678"/>
            <a:ext cx="2424223" cy="4844903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1200" b="1" dirty="0" smtClean="0">
                <a:solidFill>
                  <a:srgbClr val="A50021"/>
                </a:solidFill>
              </a:rPr>
              <a:t> Оперативно </a:t>
            </a:r>
            <a:r>
              <a:rPr lang="ru-RU" dirty="0" smtClean="0"/>
              <a:t>(одним  сообщением  можно мгновенно донести до всех важную информацию);</a:t>
            </a: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A50021"/>
                </a:solidFill>
              </a:rPr>
              <a:t> Удобно </a:t>
            </a:r>
            <a:r>
              <a:rPr lang="ru-RU" dirty="0" smtClean="0"/>
              <a:t>(без лишних встреч можно получить нужную информацию, принять решение, организовать мероприятие; можно отреагировать на сообщение в удобное для Вас время);</a:t>
            </a: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A50021"/>
                </a:solidFill>
              </a:rPr>
              <a:t> Эффективно </a:t>
            </a:r>
            <a:r>
              <a:rPr lang="ru-RU" dirty="0" smtClean="0"/>
              <a:t>(есть возможность объединить ресурсы всех участников чата и возможности интерактивных средств взаимодействия для поиска оптимальных  решений);</a:t>
            </a:r>
          </a:p>
          <a:p>
            <a:pPr>
              <a:buFontTx/>
              <a:buChar char="-"/>
            </a:pPr>
            <a:r>
              <a:rPr lang="ru-RU" sz="1200" b="1" dirty="0" smtClean="0">
                <a:solidFill>
                  <a:srgbClr val="A50021"/>
                </a:solidFill>
              </a:rPr>
              <a:t> Объединяет </a:t>
            </a:r>
            <a:r>
              <a:rPr lang="ru-RU" dirty="0" smtClean="0"/>
              <a:t>(позволяет включить в процесс взаимодействия всех родителей, учесть мнение каждого)</a:t>
            </a:r>
            <a:endParaRPr lang="ru-RU" sz="1200" b="1" dirty="0" smtClean="0">
              <a:solidFill>
                <a:srgbClr val="A50021"/>
              </a:solidFill>
            </a:endParaRPr>
          </a:p>
          <a:p>
            <a:pPr algn="ctr"/>
            <a:r>
              <a:rPr lang="ru-RU" sz="1100" b="1" dirty="0" smtClean="0">
                <a:solidFill>
                  <a:srgbClr val="000066"/>
                </a:solidFill>
              </a:rPr>
              <a:t>Пусть  Ваши родительские чаты  будут дружными, задачи оперативно решаются, а Ваши дети  растут, видя пример эффективных коммуникаций и взаимодействия очень разных, но объединившихся и услышавших друг друга людей!</a:t>
            </a:r>
            <a:endParaRPr lang="ru-RU" sz="1100" b="1" dirty="0">
              <a:solidFill>
                <a:srgbClr val="000066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0970" y="308344"/>
            <a:ext cx="274320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быть </a:t>
            </a:r>
            <a:r>
              <a:rPr lang="ru-RU" sz="1300" b="1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 понятым</a:t>
            </a:r>
            <a:r>
              <a:rPr lang="ru-RU" sz="13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виртуальном общении </a:t>
            </a:r>
            <a:r>
              <a:rPr lang="ru-RU" sz="1300" b="1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выше</a:t>
            </a:r>
            <a:r>
              <a:rPr lang="ru-RU" sz="13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чем при общении в реальности, </a:t>
            </a:r>
          </a:p>
          <a:p>
            <a:pPr algn="ctr"/>
            <a:r>
              <a:rPr lang="ru-RU" sz="1300" u="sng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как:</a:t>
            </a:r>
          </a:p>
          <a:p>
            <a:pPr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собеседники не видят мимику и пантомимику друг друга;</a:t>
            </a:r>
          </a:p>
          <a:p>
            <a:pPr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слышат выражения, с которым произносится высказывание;</a:t>
            </a:r>
          </a:p>
          <a:p>
            <a:pPr algn="just">
              <a:buFontTx/>
              <a:buChar char="-"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всегда могут понять эмоциональный настрой участников чата и интерпретируют их слова на основе собственных установок, домыслов, настроений</a:t>
            </a:r>
          </a:p>
          <a:p>
            <a:pPr algn="ctr"/>
            <a:r>
              <a:rPr lang="ru-RU" sz="1600" dirty="0" smtClean="0">
                <a:solidFill>
                  <a:srgbClr val="000066"/>
                </a:solidFill>
              </a:rPr>
              <a:t>Чтобы избежать конфликтов при общении в общих чатах</a:t>
            </a:r>
            <a:r>
              <a:rPr lang="ru-RU" sz="1600" b="1" dirty="0" smtClean="0">
                <a:solidFill>
                  <a:srgbClr val="000066"/>
                </a:solidFill>
              </a:rPr>
              <a:t>:</a:t>
            </a:r>
            <a:endParaRPr lang="ru-RU" sz="1600" b="1" dirty="0">
              <a:solidFill>
                <a:srgbClr val="000066"/>
              </a:solidFill>
            </a:endParaRPr>
          </a:p>
        </p:txBody>
      </p:sp>
      <p:sp>
        <p:nvSpPr>
          <p:cNvPr id="32" name="Текст 26"/>
          <p:cNvSpPr>
            <a:spLocks noGrp="1"/>
          </p:cNvSpPr>
          <p:nvPr>
            <p:ph type="body" sz="quarter" idx="4294967295"/>
          </p:nvPr>
        </p:nvSpPr>
        <p:spPr>
          <a:xfrm>
            <a:off x="372140" y="3551274"/>
            <a:ext cx="2575744" cy="3955312"/>
          </a:xfrm>
          <a:prstGeom prst="rect">
            <a:avLst/>
          </a:prstGeo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ru-RU" sz="1200" i="0" dirty="0" smtClean="0">
                <a:solidFill>
                  <a:schemeClr val="tx1"/>
                </a:solidFill>
              </a:rPr>
              <a:t>Старайтесь выражаться максимально </a:t>
            </a:r>
            <a:r>
              <a:rPr lang="ru-RU" sz="1200" i="0" dirty="0" smtClean="0">
                <a:solidFill>
                  <a:srgbClr val="A50021"/>
                </a:solidFill>
              </a:rPr>
              <a:t>корректно и доброжелательно;</a:t>
            </a:r>
          </a:p>
          <a:p>
            <a:pPr algn="just">
              <a:buFont typeface="Arial" pitchFamily="34" charset="0"/>
              <a:buChar char="•"/>
            </a:pPr>
            <a:r>
              <a:rPr lang="ru-RU" sz="1200" i="0" dirty="0" smtClean="0">
                <a:solidFill>
                  <a:srgbClr val="A50021"/>
                </a:solidFill>
              </a:rPr>
              <a:t>Избегайте двусмысленных выражений,</a:t>
            </a:r>
            <a:r>
              <a:rPr lang="ru-RU" sz="1200" i="0" dirty="0" smtClean="0">
                <a:solidFill>
                  <a:srgbClr val="000066"/>
                </a:solidFill>
              </a:rPr>
              <a:t> </a:t>
            </a:r>
            <a:r>
              <a:rPr lang="ru-RU" sz="1200" i="0" dirty="0" smtClean="0">
                <a:solidFill>
                  <a:schemeClr val="tx1"/>
                </a:solidFill>
              </a:rPr>
              <a:t>которые могут быть восприняты как оскорбление, агрессия, пренебрежение чьими-то интересами;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1200" i="0" dirty="0" smtClean="0">
                <a:solidFill>
                  <a:srgbClr val="A50021"/>
                </a:solidFill>
              </a:rPr>
              <a:t>При возникновении </a:t>
            </a:r>
            <a:r>
              <a:rPr lang="ru-RU" sz="1200" i="0" dirty="0" err="1" smtClean="0">
                <a:solidFill>
                  <a:srgbClr val="A50021"/>
                </a:solidFill>
              </a:rPr>
              <a:t>недо-разумения</a:t>
            </a:r>
            <a:r>
              <a:rPr lang="ru-RU" sz="1200" i="0" dirty="0" smtClean="0">
                <a:solidFill>
                  <a:srgbClr val="A50021"/>
                </a:solidFill>
              </a:rPr>
              <a:t> </a:t>
            </a:r>
            <a:r>
              <a:rPr lang="ru-RU" sz="1200" i="0" dirty="0" smtClean="0">
                <a:solidFill>
                  <a:schemeClr val="tx1"/>
                </a:solidFill>
              </a:rPr>
              <a:t>проявите максимум терпения, уточните свою мысль, при необходимости пообщайтесь лично или по телефону. Услышьте своего собеседника, </a:t>
            </a:r>
            <a:r>
              <a:rPr lang="ru-RU" sz="1200" i="0" dirty="0" smtClean="0">
                <a:solidFill>
                  <a:srgbClr val="A50021"/>
                </a:solidFill>
              </a:rPr>
              <a:t>проявите готовность понять друг друга </a:t>
            </a:r>
            <a:r>
              <a:rPr lang="ru-RU" sz="1200" i="0" dirty="0" smtClean="0">
                <a:solidFill>
                  <a:schemeClr val="tx1"/>
                </a:solidFill>
              </a:rPr>
              <a:t>и найти устраивающее всех заинтересованных лиц решение</a:t>
            </a:r>
            <a:endParaRPr lang="ru-RU" sz="1200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1344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31"/>
          </p:nvPr>
        </p:nvSpPr>
        <p:spPr>
          <a:xfrm>
            <a:off x="434340" y="893136"/>
            <a:ext cx="2678974" cy="2062716"/>
          </a:xfrm>
          <a:ln>
            <a:noFill/>
          </a:ln>
        </p:spPr>
        <p:txBody>
          <a:bodyPr rtlCol="0"/>
          <a:lstStyle/>
          <a:p>
            <a:pPr marL="0" indent="0" algn="ctr">
              <a:buNone/>
            </a:pPr>
            <a:r>
              <a:rPr lang="ru-RU" sz="14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</a:t>
            </a:r>
            <a:r>
              <a:rPr lang="ru-RU" sz="12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200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что при виртуальном взаимодействии действуют </a:t>
            </a:r>
            <a:r>
              <a:rPr lang="ru-RU" sz="14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 же</a:t>
            </a:r>
            <a:r>
              <a:rPr lang="ru-RU" sz="1200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нормы </a:t>
            </a:r>
            <a:r>
              <a:rPr lang="ru-RU" sz="12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поведения, </a:t>
            </a:r>
            <a:r>
              <a:rPr lang="ru-RU" sz="1200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этика делового и личного общения, а также все законы, подразумевающие ответственность за оскорбление, дискриминацию, клевету, угрозы, подстрекательство к противоправным действиям и т.д., что и при непосредственном общении.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6"/>
          </p:nvPr>
        </p:nvSpPr>
        <p:spPr>
          <a:xfrm>
            <a:off x="480060" y="2934586"/>
            <a:ext cx="2423160" cy="255181"/>
          </a:xfrm>
        </p:spPr>
        <p:txBody>
          <a:bodyPr rtlCol="0"/>
          <a:lstStyle/>
          <a:p>
            <a:pPr algn="ctr" rtl="0"/>
            <a:r>
              <a:rPr lang="ru-RU" sz="2000" dirty="0" smtClean="0">
                <a:solidFill>
                  <a:srgbClr val="000066"/>
                </a:solidFill>
              </a:rPr>
              <a:t>*    *    *</a:t>
            </a:r>
            <a:endParaRPr lang="ru-RU" sz="2000" dirty="0">
              <a:solidFill>
                <a:srgbClr val="000066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7"/>
          </p:nvPr>
        </p:nvSpPr>
        <p:spPr>
          <a:xfrm>
            <a:off x="418567" y="3179135"/>
            <a:ext cx="2678963" cy="4401879"/>
          </a:xfrm>
          <a:solidFill>
            <a:schemeClr val="bg1"/>
          </a:solidFill>
        </p:spPr>
        <p:txBody>
          <a:bodyPr numCol="1" rtlCol="0"/>
          <a:lstStyle/>
          <a:p>
            <a:pPr algn="just" fontAlgn="base"/>
            <a:r>
              <a:rPr lang="ru-RU" sz="1100" dirty="0" smtClean="0">
                <a:solidFill>
                  <a:srgbClr val="000066"/>
                </a:solidFill>
              </a:rPr>
              <a:t>У чата должен быть </a:t>
            </a:r>
            <a:r>
              <a:rPr lang="ru-RU" sz="1100" b="1" dirty="0" smtClean="0">
                <a:solidFill>
                  <a:srgbClr val="000066"/>
                </a:solidFill>
              </a:rPr>
              <a:t>администратор</a:t>
            </a:r>
            <a:r>
              <a:rPr lang="ru-RU" sz="1100" dirty="0" smtClean="0">
                <a:solidFill>
                  <a:srgbClr val="000066"/>
                </a:solidFill>
              </a:rPr>
              <a:t>, который будет контролировать порядок общения между его участниками и вовремя устранять негативную, лишнюю информацию</a:t>
            </a:r>
          </a:p>
          <a:p>
            <a:pPr algn="just" fontAlgn="base"/>
            <a:r>
              <a:rPr lang="ru-RU" sz="1100" b="1" dirty="0" smtClean="0">
                <a:solidFill>
                  <a:srgbClr val="000066"/>
                </a:solidFill>
              </a:rPr>
              <a:t>Правила поведения в группе – </a:t>
            </a:r>
            <a:r>
              <a:rPr lang="ru-RU" sz="1100" dirty="0" smtClean="0">
                <a:solidFill>
                  <a:srgbClr val="000066"/>
                </a:solidFill>
              </a:rPr>
              <a:t>обозначаются при создании чата. Напоминания о них – функция администратора</a:t>
            </a:r>
          </a:p>
          <a:p>
            <a:pPr algn="just" fontAlgn="base"/>
            <a:r>
              <a:rPr lang="ru-RU" sz="1100" b="1" dirty="0" smtClean="0">
                <a:solidFill>
                  <a:srgbClr val="000066"/>
                </a:solidFill>
              </a:rPr>
              <a:t>Не </a:t>
            </a:r>
            <a:r>
              <a:rPr lang="ru-RU" sz="1100" b="1" dirty="0" err="1" smtClean="0">
                <a:solidFill>
                  <a:srgbClr val="000066"/>
                </a:solidFill>
              </a:rPr>
              <a:t>спамить</a:t>
            </a:r>
            <a:r>
              <a:rPr lang="ru-RU" sz="1100" b="1" dirty="0" smtClean="0">
                <a:solidFill>
                  <a:srgbClr val="000066"/>
                </a:solidFill>
              </a:rPr>
              <a:t>!</a:t>
            </a:r>
            <a:r>
              <a:rPr lang="ru-RU" sz="1100" dirty="0" smtClean="0">
                <a:solidFill>
                  <a:srgbClr val="000066"/>
                </a:solidFill>
              </a:rPr>
              <a:t> В чате должна быть только необходимая всем оперативная информация, которую легко можно найти. Лучше исключить многочисленные поздравительные открытки, объявления, рецепты, анекдоты и т.д. Для этого можно завести отдельный </a:t>
            </a:r>
            <a:r>
              <a:rPr lang="ru-RU" sz="1100" dirty="0" err="1" smtClean="0">
                <a:solidFill>
                  <a:srgbClr val="000066"/>
                </a:solidFill>
              </a:rPr>
              <a:t>чат-болталку</a:t>
            </a:r>
            <a:r>
              <a:rPr lang="ru-RU" sz="1100" dirty="0" smtClean="0">
                <a:solidFill>
                  <a:srgbClr val="000066"/>
                </a:solidFill>
              </a:rPr>
              <a:t>. Не стоит отвечать на сообщения, не требующие ответа (например, «спасибо» на каждое задание учителя от каждого родителя и т.д.)</a:t>
            </a:r>
          </a:p>
          <a:p>
            <a:pPr rtl="0">
              <a:lnSpc>
                <a:spcPct val="100000"/>
              </a:lnSpc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"/>
          <p:cNvCxnSpPr/>
          <p:nvPr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Текст 24"/>
          <p:cNvSpPr>
            <a:spLocks noGrp="1"/>
          </p:cNvSpPr>
          <p:nvPr>
            <p:ph type="body" sz="quarter" idx="20"/>
          </p:nvPr>
        </p:nvSpPr>
        <p:spPr>
          <a:xfrm>
            <a:off x="444973" y="250886"/>
            <a:ext cx="2423160" cy="611238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>
              <a:solidFill>
                <a:srgbClr val="0F51B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2029" y="5613991"/>
            <a:ext cx="2764464" cy="183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Текст 37"/>
          <p:cNvSpPr>
            <a:spLocks noGrp="1"/>
          </p:cNvSpPr>
          <p:nvPr>
            <p:ph type="body" sz="quarter" idx="42"/>
          </p:nvPr>
        </p:nvSpPr>
        <p:spPr>
          <a:xfrm>
            <a:off x="7159752" y="276448"/>
            <a:ext cx="2444114" cy="716634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Соблюдайте деловой стиль общения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Будьте вежливы</a:t>
            </a:r>
            <a:r>
              <a:rPr lang="ru-RU" sz="1100" i="0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 </a:t>
            </a:r>
            <a:r>
              <a:rPr lang="ru-RU" sz="1100" b="1" i="0" dirty="0" smtClean="0">
                <a:solidFill>
                  <a:srgbClr val="000066"/>
                </a:solidFill>
                <a:cs typeface="Times New Roman" panose="02020603050405020304" pitchFamily="18" charset="0"/>
              </a:rPr>
              <a:t>со всеми участниками чата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Соблюдайте временные рамки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, принятые для делового общения или обозначенные правилами группы (не отправляйте сообщения слишком рано утром, поздно вечером или ночью)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Не публикуйте фотографии других людей и сведения о них без их согласия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 (в том числе общие фото). Иначе есть риск 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нарушить закон от 27.07.2006 № 152- ФЗ «О персональных данных»</a:t>
            </a:r>
            <a:endParaRPr lang="ru-RU" sz="1100" i="0" dirty="0" smtClean="0">
              <a:solidFill>
                <a:srgbClr val="000066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Соблюдайте законы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. Переписка в чатах может быть использована как доказательство в суде для привлечения к ответственности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Сохраняйте спокойствие в конфликтной ситуации, уважение к точке зрения, отличной от Вашей</a:t>
            </a:r>
            <a:endParaRPr lang="ru-RU" sz="1100" i="0" dirty="0" smtClean="0">
              <a:solidFill>
                <a:srgbClr val="000066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 Соблюдайте границы в общении! 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Переходить «на ты», давать непрошеные советы, делать замечания относительно внешности, задавать слишком личные вопросы другому человеку о его семье и достатке</a:t>
            </a:r>
            <a:r>
              <a:rPr lang="ru-RU" sz="1100" i="0" u="sng" dirty="0" smtClean="0">
                <a:solidFill>
                  <a:srgbClr val="000066"/>
                </a:solidFill>
                <a:latin typeface="+mn-lt"/>
              </a:rPr>
              <a:t>,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 которые становятся достоянием всего класса – это примеры нарушения личностных границ</a:t>
            </a:r>
            <a:endParaRPr lang="ru-RU" sz="1100" i="0" dirty="0" smtClean="0">
              <a:solidFill>
                <a:srgbClr val="000066"/>
              </a:solidFill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Вы можете в любой момент покинуть чат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 и получать информацию другим способом, если присутствие в нем для Вас неприятно.</a:t>
            </a:r>
          </a:p>
          <a:p>
            <a:endParaRPr lang="ru-RU" dirty="0"/>
          </a:p>
        </p:txBody>
      </p:sp>
      <p:sp>
        <p:nvSpPr>
          <p:cNvPr id="39" name="Текст 26"/>
          <p:cNvSpPr>
            <a:spLocks noGrp="1"/>
          </p:cNvSpPr>
          <p:nvPr>
            <p:ph type="body" sz="quarter" idx="42"/>
          </p:nvPr>
        </p:nvSpPr>
        <p:spPr>
          <a:xfrm>
            <a:off x="3863659" y="287079"/>
            <a:ext cx="2444114" cy="4774019"/>
          </a:xfrm>
        </p:spPr>
        <p:txBody>
          <a:bodyPr/>
          <a:lstStyle/>
          <a:p>
            <a:pPr marL="112713" lvl="0" indent="-112713" algn="just" fontAlgn="base">
              <a:spcBef>
                <a:spcPts val="600"/>
              </a:spcBef>
              <a:buClr>
                <a:srgbClr val="EF4623"/>
              </a:buClr>
              <a:buFont typeface="Arial" panose="020B0604020202020204" pitchFamily="34" charset="0"/>
              <a:buChar char="•"/>
            </a:pPr>
            <a:r>
              <a:rPr lang="ru-RU" sz="1050" b="1" i="0" dirty="0" smtClean="0">
                <a:solidFill>
                  <a:srgbClr val="000066"/>
                </a:solidFill>
              </a:rPr>
              <a:t>Сообщения должны быть краткими и конкретными </a:t>
            </a:r>
            <a:r>
              <a:rPr lang="ru-RU" sz="1050" i="0" dirty="0" smtClean="0">
                <a:solidFill>
                  <a:srgbClr val="000066"/>
                </a:solidFill>
              </a:rPr>
              <a:t>(при этом слова понятнее 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смайликов, а весь текст должен быть отправлен одним сообщением, чтобы не отвлекать никого лишними уведомлениями)</a:t>
            </a:r>
          </a:p>
          <a:p>
            <a:pPr algn="just"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</a:rPr>
              <a:t>Не отправляйте голосовые сообщения 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(их не всегда удобно прослушать и сложнее найти потом в переписке)</a:t>
            </a:r>
          </a:p>
          <a:p>
            <a:pPr algn="just"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</a:rPr>
              <a:t>Читайте чат, прежде чем задать вопросы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</a:rPr>
              <a:t> (возможно, там уже есть ответ)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Не допускайте высказываний, которые могут оскорбить или дискриминировать других участников чата</a:t>
            </a:r>
          </a:p>
          <a:p>
            <a:pPr algn="just">
              <a:lnSpc>
                <a:spcPct val="100000"/>
              </a:lnSpc>
              <a:buFont typeface="Arial" pitchFamily="34" charset="0"/>
              <a:buChar char="•"/>
            </a:pPr>
            <a:r>
              <a:rPr lang="ru-RU" sz="1100" b="1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Публикуйте информацию, которая полезна каждому, не решайте в общих чатах личные вопросы. </a:t>
            </a:r>
            <a:r>
              <a:rPr lang="ru-RU" sz="1100" i="0" dirty="0" smtClean="0">
                <a:solidFill>
                  <a:srgbClr val="000066"/>
                </a:solidFill>
                <a:latin typeface="+mn-lt"/>
                <a:cs typeface="Times New Roman" panose="02020603050405020304" pitchFamily="18" charset="0"/>
              </a:rPr>
              <a:t>Если же речь идет о претензиях к кому-либо, это актуально вдвойне (чем меньше людей вовлечено в конфликт, тем быстрее и проще он обычно решается)</a:t>
            </a:r>
          </a:p>
        </p:txBody>
      </p:sp>
      <p:sp>
        <p:nvSpPr>
          <p:cNvPr id="40" name="Текст 39"/>
          <p:cNvSpPr>
            <a:spLocks noGrp="1"/>
          </p:cNvSpPr>
          <p:nvPr>
            <p:ph type="body" sz="quarter" idx="20"/>
          </p:nvPr>
        </p:nvSpPr>
        <p:spPr>
          <a:xfrm>
            <a:off x="434340" y="308345"/>
            <a:ext cx="2423160" cy="57415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0066"/>
                </a:solidFill>
              </a:rPr>
              <a:t>Правила общения в общих чатах</a:t>
            </a:r>
            <a:endParaRPr lang="ru-RU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4676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Черный буклет 11х8,5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lackBrochure.potx" id="{E82E603B-C300-4B3A-8D8B-62F7AA018760}" vid="{6A0FD953-A5A3-4406-8679-4C255090AC8E}"/>
    </a:ext>
  </a:extLst>
</a:theme>
</file>

<file path=ppt/theme/theme2.xml><?xml version="1.0" encoding="utf-8"?>
<a:theme xmlns:a="http://schemas.openxmlformats.org/drawingml/2006/main" name="Тема Offic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2355CA-56AF-4BDE-95DC-9786C08C8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3927621-33BA-4C7B-B00E-AAFA1CE7DB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50E548-EB92-45B1-BD32-B49FA21BA3C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819</Words>
  <Application>Microsoft Office PowerPoint</Application>
  <PresentationFormat>Произвольный</PresentationFormat>
  <Paragraphs>57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Черный буклет 11х8,5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2013-07-31T14:07:30Z</dcterms:created>
  <dcterms:modified xsi:type="dcterms:W3CDTF">2020-12-23T11:29:49Z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